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Codec Pro ExtraBold" charset="1" panose="00000700000000000000"/>
      <p:regular r:id="rId16"/>
    </p:embeddedFont>
    <p:embeddedFont>
      <p:font typeface="Open Sauce" charset="1" panose="00000500000000000000"/>
      <p:regular r:id="rId17"/>
    </p:embeddedFont>
    <p:embeddedFont>
      <p:font typeface="Montserrat Light" charset="1" panose="00000400000000000000"/>
      <p:regular r:id="rId18"/>
    </p:embeddedFont>
    <p:embeddedFont>
      <p:font typeface="Cheque" charset="1" panose="00000500000000000000"/>
      <p:regular r:id="rId19"/>
    </p:embeddedFont>
    <p:embeddedFont>
      <p:font typeface="Canva Sans" charset="1" panose="020B0503030501040103"/>
      <p:regular r:id="rId20"/>
    </p:embeddedFont>
    <p:embeddedFont>
      <p:font typeface="Cormorant Garamond Bold Italics" charset="1" panose="00000800000000000000"/>
      <p:regular r:id="rId21"/>
    </p:embeddedFont>
    <p:embeddedFont>
      <p:font typeface="Canva Sans Bold" charset="1" panose="020B0803030501040103"/>
      <p:regular r:id="rId22"/>
    </p:embeddedFont>
    <p:embeddedFont>
      <p:font typeface="Open Sauce Bold Italics" charset="1" panose="00000800000000000000"/>
      <p:regular r:id="rId23"/>
    </p:embeddedFont>
    <p:embeddedFont>
      <p:font typeface="Open Sauce Italics" charset="1" panose="00000500000000000000"/>
      <p:regular r:id="rId24"/>
    </p:embeddedFont>
    <p:embeddedFont>
      <p:font typeface="Cheque Bold" charset="1" panose="00000500000000000000"/>
      <p:regular r:id="rId25"/>
    </p:embeddedFont>
    <p:embeddedFont>
      <p:font typeface="Canva Sans Bold Italics" charset="1" panose="020B0803030501040103"/>
      <p:regular r:id="rId26"/>
    </p:embeddedFont>
    <p:embeddedFont>
      <p:font typeface="Canva Sans Italics" charset="1" panose="020B0503030501040103"/>
      <p:regular r:id="rId27"/>
    </p:embeddedFont>
    <p:embeddedFont>
      <p:font typeface="Montserrat Light Bold" charset="1" panose="00000800000000000000"/>
      <p:regular r:id="rId28"/>
    </p:embeddedFont>
    <p:embeddedFont>
      <p:font typeface="Abyss Glide" charset="1" panose="000005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svg" Type="http://schemas.openxmlformats.org/officeDocument/2006/relationships/image"/><Relationship Id="rId11" Target="../media/image4.png" Type="http://schemas.openxmlformats.org/officeDocument/2006/relationships/image"/><Relationship Id="rId12" Target="https://unstop.com/c/volkswagen-group-technology-solution-773835" TargetMode="External" Type="http://schemas.openxmlformats.org/officeDocument/2006/relationships/hyperlink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5E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76320" y="-207071"/>
            <a:ext cx="2827286" cy="11299900"/>
            <a:chOff x="0" y="0"/>
            <a:chExt cx="744635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4635" cy="2976105"/>
            </a:xfrm>
            <a:custGeom>
              <a:avLst/>
              <a:gdLst/>
              <a:ahLst/>
              <a:cxnLst/>
              <a:rect r="r" b="b" t="t" l="l"/>
              <a:pathLst>
                <a:path h="2976105" w="744635">
                  <a:moveTo>
                    <a:pt x="0" y="0"/>
                  </a:moveTo>
                  <a:lnTo>
                    <a:pt x="744635" y="0"/>
                  </a:lnTo>
                  <a:lnTo>
                    <a:pt x="744635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4315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744635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543050" y="-558218"/>
            <a:ext cx="3350955" cy="11299900"/>
            <a:chOff x="0" y="0"/>
            <a:chExt cx="882556" cy="29761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82556" cy="2976105"/>
            </a:xfrm>
            <a:custGeom>
              <a:avLst/>
              <a:gdLst/>
              <a:ahLst/>
              <a:cxnLst/>
              <a:rect r="r" b="b" t="t" l="l"/>
              <a:pathLst>
                <a:path h="2976105" w="882556">
                  <a:moveTo>
                    <a:pt x="0" y="0"/>
                  </a:moveTo>
                  <a:lnTo>
                    <a:pt x="882556" y="0"/>
                  </a:lnTo>
                  <a:lnTo>
                    <a:pt x="882556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D1C5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882556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27773" y="4163622"/>
            <a:ext cx="110236" cy="2818996"/>
            <a:chOff x="0" y="0"/>
            <a:chExt cx="26312" cy="6728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312" cy="672855"/>
            </a:xfrm>
            <a:custGeom>
              <a:avLst/>
              <a:gdLst/>
              <a:ahLst/>
              <a:cxnLst/>
              <a:rect r="r" b="b" t="t" l="l"/>
              <a:pathLst>
                <a:path h="672855" w="26312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2777871" y="-207071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807905" y="0"/>
            <a:ext cx="13772610" cy="11315700"/>
          </a:xfrm>
          <a:custGeom>
            <a:avLst/>
            <a:gdLst/>
            <a:ahLst/>
            <a:cxnLst/>
            <a:rect r="r" b="b" t="t" l="l"/>
            <a:pathLst>
              <a:path h="11315700" w="13772610">
                <a:moveTo>
                  <a:pt x="0" y="0"/>
                </a:moveTo>
                <a:lnTo>
                  <a:pt x="13772609" y="0"/>
                </a:lnTo>
                <a:lnTo>
                  <a:pt x="13772609" y="11315700"/>
                </a:lnTo>
                <a:lnTo>
                  <a:pt x="0" y="11315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1321" t="0" r="-39587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589574" y="3188946"/>
            <a:ext cx="11108853" cy="3100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37"/>
              </a:lnSpc>
            </a:pPr>
            <a:r>
              <a:rPr lang="en-US" sz="11706">
                <a:solidFill>
                  <a:srgbClr val="C5E6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VOLKSWAGEN AUTOPILOT+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580514" y="1893586"/>
            <a:ext cx="2279109" cy="355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3"/>
              </a:lnSpc>
            </a:pPr>
            <a:r>
              <a:rPr lang="en-US" sz="2109" spc="105">
                <a:solidFill>
                  <a:srgbClr val="C5E6FF"/>
                </a:solidFill>
                <a:latin typeface="Open Sauce"/>
                <a:ea typeface="Open Sauce"/>
                <a:cs typeface="Open Sauce"/>
                <a:sym typeface="Open Sauce"/>
              </a:rPr>
              <a:t>VolksWagen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6094864" y="431310"/>
            <a:ext cx="1269453" cy="1194779"/>
          </a:xfrm>
          <a:custGeom>
            <a:avLst/>
            <a:gdLst/>
            <a:ahLst/>
            <a:cxnLst/>
            <a:rect r="r" b="b" t="t" l="l"/>
            <a:pathLst>
              <a:path h="1194779" w="1269453">
                <a:moveTo>
                  <a:pt x="0" y="0"/>
                </a:moveTo>
                <a:lnTo>
                  <a:pt x="1269453" y="0"/>
                </a:lnTo>
                <a:lnTo>
                  <a:pt x="1269453" y="1194780"/>
                </a:lnTo>
                <a:lnTo>
                  <a:pt x="0" y="11947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7113611" y="111063"/>
            <a:ext cx="3161197" cy="723482"/>
            <a:chOff x="0" y="0"/>
            <a:chExt cx="754533" cy="17268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54533" cy="172685"/>
            </a:xfrm>
            <a:custGeom>
              <a:avLst/>
              <a:gdLst/>
              <a:ahLst/>
              <a:cxnLst/>
              <a:rect r="r" b="b" t="t" l="l"/>
              <a:pathLst>
                <a:path h="172685" w="754533">
                  <a:moveTo>
                    <a:pt x="86343" y="0"/>
                  </a:moveTo>
                  <a:lnTo>
                    <a:pt x="668191" y="0"/>
                  </a:lnTo>
                  <a:cubicBezTo>
                    <a:pt x="715876" y="0"/>
                    <a:pt x="754533" y="38657"/>
                    <a:pt x="754533" y="86343"/>
                  </a:cubicBezTo>
                  <a:lnTo>
                    <a:pt x="754533" y="86343"/>
                  </a:lnTo>
                  <a:cubicBezTo>
                    <a:pt x="754533" y="109242"/>
                    <a:pt x="745436" y="131204"/>
                    <a:pt x="729244" y="147396"/>
                  </a:cubicBezTo>
                  <a:cubicBezTo>
                    <a:pt x="713052" y="163588"/>
                    <a:pt x="691090" y="172685"/>
                    <a:pt x="668191" y="172685"/>
                  </a:cubicBezTo>
                  <a:lnTo>
                    <a:pt x="86343" y="172685"/>
                  </a:lnTo>
                  <a:cubicBezTo>
                    <a:pt x="38657" y="172685"/>
                    <a:pt x="0" y="134028"/>
                    <a:pt x="0" y="86343"/>
                  </a:cubicBezTo>
                  <a:lnTo>
                    <a:pt x="0" y="86343"/>
                  </a:lnTo>
                  <a:cubicBezTo>
                    <a:pt x="0" y="38657"/>
                    <a:pt x="38657" y="0"/>
                    <a:pt x="86343" y="0"/>
                  </a:cubicBezTo>
                  <a:close/>
                </a:path>
              </a:pathLst>
            </a:custGeom>
            <a:solidFill>
              <a:srgbClr val="C5E6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754533" cy="191735"/>
            </a:xfrm>
            <a:prstGeom prst="rect">
              <a:avLst/>
            </a:prstGeom>
          </p:spPr>
          <p:txBody>
            <a:bodyPr anchor="ctr" rtlCol="false" tIns="56055" lIns="56055" bIns="56055" rIns="56055"/>
            <a:lstStyle/>
            <a:p>
              <a:pPr algn="ctr">
                <a:lnSpc>
                  <a:spcPts val="3640"/>
                </a:lnSpc>
              </a:pPr>
              <a:r>
                <a:rPr lang="en-US" sz="2800">
                  <a:solidFill>
                    <a:srgbClr val="000000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i.mobilothon 4.0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078799" y="8009326"/>
            <a:ext cx="13230820" cy="697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9"/>
              </a:lnSpc>
              <a:spcBef>
                <a:spcPct val="0"/>
              </a:spcBef>
            </a:pPr>
            <a:r>
              <a:rPr lang="en-US" sz="4299">
                <a:solidFill>
                  <a:srgbClr val="C5E6FF"/>
                </a:solidFill>
                <a:latin typeface="Cheque"/>
                <a:ea typeface="Cheque"/>
                <a:cs typeface="Cheque"/>
                <a:sym typeface="Cheque"/>
              </a:rPr>
              <a:t>Welcome the next Generation Automation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576320" y="9761826"/>
            <a:ext cx="2598539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C5E6FF"/>
                </a:solidFill>
                <a:latin typeface="Open Sauce"/>
                <a:ea typeface="Open Sauce"/>
                <a:cs typeface="Open Sauce"/>
                <a:sym typeface="Open Sauce"/>
              </a:rPr>
              <a:t>Sanghamitra Nayak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5E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69589" y="0"/>
            <a:ext cx="8603573" cy="10287000"/>
            <a:chOff x="0" y="0"/>
            <a:chExt cx="8603361" cy="102867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2"/>
              <a:stretch>
                <a:fillRect l="-16898" t="0" r="-62228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537802" cy="3379601"/>
            </a:xfrm>
            <a:custGeom>
              <a:avLst/>
              <a:gdLst/>
              <a:ahLst/>
              <a:cxnLst/>
              <a:rect r="r" b="b" t="t" l="l"/>
              <a:pathLst>
                <a:path h="3379601" w="5537802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14315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773821">
            <a:off x="10633604" y="4159552"/>
            <a:ext cx="313833" cy="8482349"/>
            <a:chOff x="0" y="0"/>
            <a:chExt cx="82656" cy="223403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2656" cy="2234034"/>
            </a:xfrm>
            <a:custGeom>
              <a:avLst/>
              <a:gdLst/>
              <a:ahLst/>
              <a:cxnLst/>
              <a:rect r="r" b="b" t="t" l="l"/>
              <a:pathLst>
                <a:path h="2234034" w="82656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14315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2656" cy="2234034"/>
            </a:xfrm>
            <a:custGeom>
              <a:avLst/>
              <a:gdLst/>
              <a:ahLst/>
              <a:cxnLst/>
              <a:rect r="r" b="b" t="t" l="l"/>
              <a:pathLst>
                <a:path h="2234034" w="82656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413947" y="8415608"/>
            <a:ext cx="384955" cy="384955"/>
          </a:xfrm>
          <a:custGeom>
            <a:avLst/>
            <a:gdLst/>
            <a:ahLst/>
            <a:cxnLst/>
            <a:rect r="r" b="b" t="t" l="l"/>
            <a:pathLst>
              <a:path h="384955" w="384955">
                <a:moveTo>
                  <a:pt x="0" y="0"/>
                </a:moveTo>
                <a:lnTo>
                  <a:pt x="384955" y="0"/>
                </a:lnTo>
                <a:lnTo>
                  <a:pt x="384955" y="384956"/>
                </a:lnTo>
                <a:lnTo>
                  <a:pt x="0" y="3849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414120" y="7380763"/>
            <a:ext cx="384955" cy="384955"/>
          </a:xfrm>
          <a:custGeom>
            <a:avLst/>
            <a:gdLst/>
            <a:ahLst/>
            <a:cxnLst/>
            <a:rect r="r" b="b" t="t" l="l"/>
            <a:pathLst>
              <a:path h="384955" w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414120" y="7899068"/>
            <a:ext cx="384783" cy="384955"/>
          </a:xfrm>
          <a:custGeom>
            <a:avLst/>
            <a:gdLst/>
            <a:ahLst/>
            <a:cxnLst/>
            <a:rect r="r" b="b" t="t" l="l"/>
            <a:pathLst>
              <a:path h="384955" w="384783">
                <a:moveTo>
                  <a:pt x="0" y="0"/>
                </a:moveTo>
                <a:lnTo>
                  <a:pt x="384782" y="0"/>
                </a:lnTo>
                <a:lnTo>
                  <a:pt x="384782" y="384956"/>
                </a:lnTo>
                <a:lnTo>
                  <a:pt x="0" y="3849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414120" y="6861508"/>
            <a:ext cx="384955" cy="384955"/>
          </a:xfrm>
          <a:custGeom>
            <a:avLst/>
            <a:gdLst/>
            <a:ahLst/>
            <a:cxnLst/>
            <a:rect r="r" b="b" t="t" l="l"/>
            <a:pathLst>
              <a:path h="384955" w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73469" y="431310"/>
            <a:ext cx="1269453" cy="1194779"/>
          </a:xfrm>
          <a:custGeom>
            <a:avLst/>
            <a:gdLst/>
            <a:ahLst/>
            <a:cxnLst/>
            <a:rect r="r" b="b" t="t" l="l"/>
            <a:pathLst>
              <a:path h="1194779" w="1269453">
                <a:moveTo>
                  <a:pt x="0" y="0"/>
                </a:moveTo>
                <a:lnTo>
                  <a:pt x="1269453" y="0"/>
                </a:lnTo>
                <a:lnTo>
                  <a:pt x="1269453" y="1194780"/>
                </a:lnTo>
                <a:lnTo>
                  <a:pt x="0" y="119478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463770" y="4317246"/>
            <a:ext cx="7326751" cy="1152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02"/>
              </a:lnSpc>
            </a:pPr>
            <a:r>
              <a:rPr lang="en-US" sz="8174" spc="882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THANK YOU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3667" y="1754594"/>
            <a:ext cx="2969056" cy="463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7"/>
              </a:lnSpc>
            </a:pPr>
            <a:r>
              <a:rPr lang="en-US" sz="2748" spc="137">
                <a:solidFill>
                  <a:srgbClr val="C5E6FF"/>
                </a:solidFill>
                <a:latin typeface="Open Sauce"/>
                <a:ea typeface="Open Sauce"/>
                <a:cs typeface="Open Sauce"/>
                <a:sym typeface="Open Sauce"/>
              </a:rPr>
              <a:t>Volkswagen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992546" y="7851443"/>
            <a:ext cx="6378310" cy="356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https://www.linkedin.com/in/sanghamitra-nayak/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992546" y="7323188"/>
            <a:ext cx="5857379" cy="356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sanghamitra0118@gmail.com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992546" y="6851770"/>
            <a:ext cx="2370741" cy="356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+91 9594656932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413947" y="6261760"/>
            <a:ext cx="5857379" cy="437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477" b="true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Sanghamitra Nayak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992546" y="8376089"/>
            <a:ext cx="6378310" cy="1080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i.mobilothon 4.0</a:t>
            </a:r>
          </a:p>
          <a:p>
            <a:pPr algn="l">
              <a:lnSpc>
                <a:spcPts val="2908"/>
              </a:lnSpc>
            </a:pPr>
            <a:r>
              <a:rPr lang="en-US" sz="2077" u="sng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  <a:hlinkClick r:id="rId12" tooltip="https://unstop.com/c/volkswagen-group-technology-solution-773835"/>
              </a:rPr>
              <a:t>Volkswagen Group Technology Solutions India</a:t>
            </a:r>
          </a:p>
          <a:p>
            <a:pPr algn="l">
              <a:lnSpc>
                <a:spcPts val="2908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9139238" y="4274503"/>
            <a:ext cx="95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2632629" y="600669"/>
            <a:ext cx="5294561" cy="1211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C5E6FF"/>
                </a:solidFill>
                <a:latin typeface="Abyss Glide"/>
                <a:ea typeface="Abyss Glide"/>
                <a:cs typeface="Abyss Glide"/>
                <a:sym typeface="Abyss Glide"/>
              </a:rPr>
              <a:t>"The best way to predict the future is</a:t>
            </a:r>
          </a:p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C5E6FF"/>
                </a:solidFill>
                <a:latin typeface="Abyss Glide"/>
                <a:ea typeface="Abyss Glide"/>
                <a:cs typeface="Abyss Glide"/>
                <a:sym typeface="Abyss Glide"/>
              </a:rPr>
              <a:t> to invent it." - Alan Kay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5E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-558218"/>
            <a:ext cx="2153485" cy="11299900"/>
            <a:chOff x="0" y="0"/>
            <a:chExt cx="567173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7173" cy="2976105"/>
            </a:xfrm>
            <a:custGeom>
              <a:avLst/>
              <a:gdLst/>
              <a:ahLst/>
              <a:cxnLst/>
              <a:rect r="r" b="b" t="t" l="l"/>
              <a:pathLst>
                <a:path h="2976105" w="567173">
                  <a:moveTo>
                    <a:pt x="0" y="0"/>
                  </a:moveTo>
                  <a:lnTo>
                    <a:pt x="567173" y="0"/>
                  </a:lnTo>
                  <a:lnTo>
                    <a:pt x="567173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4315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67173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193216" y="1415447"/>
            <a:ext cx="5408984" cy="7979428"/>
            <a:chOff x="0" y="0"/>
            <a:chExt cx="1424588" cy="21015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24588" cy="2101578"/>
            </a:xfrm>
            <a:custGeom>
              <a:avLst/>
              <a:gdLst/>
              <a:ahLst/>
              <a:cxnLst/>
              <a:rect r="r" b="b" t="t" l="l"/>
              <a:pathLst>
                <a:path h="2101578" w="1424588">
                  <a:moveTo>
                    <a:pt x="0" y="0"/>
                  </a:moveTo>
                  <a:lnTo>
                    <a:pt x="1424588" y="0"/>
                  </a:lnTo>
                  <a:lnTo>
                    <a:pt x="1424588" y="2101578"/>
                  </a:lnTo>
                  <a:lnTo>
                    <a:pt x="0" y="2101578"/>
                  </a:lnTo>
                  <a:close/>
                </a:path>
              </a:pathLst>
            </a:custGeom>
            <a:solidFill>
              <a:srgbClr val="14315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424588" cy="21206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622453" y="1507037"/>
            <a:ext cx="6369589" cy="4021768"/>
          </a:xfrm>
          <a:custGeom>
            <a:avLst/>
            <a:gdLst/>
            <a:ahLst/>
            <a:cxnLst/>
            <a:rect r="r" b="b" t="t" l="l"/>
            <a:pathLst>
              <a:path h="4021768" w="6369589">
                <a:moveTo>
                  <a:pt x="0" y="0"/>
                </a:moveTo>
                <a:lnTo>
                  <a:pt x="6369589" y="0"/>
                </a:lnTo>
                <a:lnTo>
                  <a:pt x="6369589" y="4021769"/>
                </a:lnTo>
                <a:lnTo>
                  <a:pt x="0" y="40217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34" t="-30948" r="-14064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430376" y="-166800"/>
            <a:ext cx="11427248" cy="1439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Problem Statement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1672830" y="5763272"/>
            <a:ext cx="6369589" cy="4726349"/>
          </a:xfrm>
          <a:custGeom>
            <a:avLst/>
            <a:gdLst/>
            <a:ahLst/>
            <a:cxnLst/>
            <a:rect r="r" b="b" t="t" l="l"/>
            <a:pathLst>
              <a:path h="4726349" w="6369589">
                <a:moveTo>
                  <a:pt x="0" y="0"/>
                </a:moveTo>
                <a:lnTo>
                  <a:pt x="6369589" y="0"/>
                </a:lnTo>
                <a:lnTo>
                  <a:pt x="6369589" y="4726349"/>
                </a:lnTo>
                <a:lnTo>
                  <a:pt x="0" y="4726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7383" r="0" b="-17383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400000">
            <a:off x="9405583" y="5229126"/>
            <a:ext cx="2894149" cy="1539590"/>
          </a:xfrm>
          <a:custGeom>
            <a:avLst/>
            <a:gdLst/>
            <a:ahLst/>
            <a:cxnLst/>
            <a:rect r="r" b="b" t="t" l="l"/>
            <a:pathLst>
              <a:path h="1539590" w="2894149">
                <a:moveTo>
                  <a:pt x="0" y="0"/>
                </a:moveTo>
                <a:lnTo>
                  <a:pt x="2894150" y="0"/>
                </a:lnTo>
                <a:lnTo>
                  <a:pt x="2894150" y="1539590"/>
                </a:lnTo>
                <a:lnTo>
                  <a:pt x="0" y="15395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16352" y="1348772"/>
            <a:ext cx="9218886" cy="8355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2"/>
              </a:lnSpc>
            </a:pPr>
            <a:r>
              <a:rPr lang="en-US" sz="3651">
                <a:solidFill>
                  <a:srgbClr val="231F20"/>
                </a:solidFill>
                <a:latin typeface="Canva Sans"/>
                <a:ea typeface="Canva Sans"/>
                <a:cs typeface="Canva Sans"/>
                <a:sym typeface="Canva Sans"/>
              </a:rPr>
              <a:t>Current autonomous vehicles focus on navigation but neglect passenger experiences. Daily commuters face stress in traffic, business travelers waste time, and families struggle to stay entertained. </a:t>
            </a:r>
          </a:p>
          <a:p>
            <a:pPr algn="l">
              <a:lnSpc>
                <a:spcPts val="4832"/>
              </a:lnSpc>
            </a:pPr>
          </a:p>
          <a:p>
            <a:pPr algn="l">
              <a:lnSpc>
                <a:spcPts val="5112"/>
              </a:lnSpc>
            </a:pPr>
            <a:r>
              <a:rPr lang="en-US" sz="3651">
                <a:solidFill>
                  <a:srgbClr val="231F20"/>
                </a:solidFill>
                <a:latin typeface="Canva Sans"/>
                <a:ea typeface="Canva Sans"/>
                <a:cs typeface="Canva Sans"/>
                <a:sym typeface="Canva Sans"/>
              </a:rPr>
              <a:t>Today’s cars are mere tools for mobility, missing the potential to enhance well-being, productivity, and enjoyment. AutoPilot+ bridges this gap, turning vehicles into smart spaces tailored to passenger needs.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6757" y="1467558"/>
            <a:ext cx="12452471" cy="8593094"/>
            <a:chOff x="0" y="0"/>
            <a:chExt cx="3279663" cy="22632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79663" cy="2263202"/>
            </a:xfrm>
            <a:custGeom>
              <a:avLst/>
              <a:gdLst/>
              <a:ahLst/>
              <a:cxnLst/>
              <a:rect r="r" b="b" t="t" l="l"/>
              <a:pathLst>
                <a:path h="2263202" w="3279663">
                  <a:moveTo>
                    <a:pt x="31708" y="0"/>
                  </a:moveTo>
                  <a:lnTo>
                    <a:pt x="3247955" y="0"/>
                  </a:lnTo>
                  <a:cubicBezTo>
                    <a:pt x="3265467" y="0"/>
                    <a:pt x="3279663" y="14196"/>
                    <a:pt x="3279663" y="31708"/>
                  </a:cubicBezTo>
                  <a:lnTo>
                    <a:pt x="3279663" y="2231494"/>
                  </a:lnTo>
                  <a:cubicBezTo>
                    <a:pt x="3279663" y="2249006"/>
                    <a:pt x="3265467" y="2263202"/>
                    <a:pt x="3247955" y="2263202"/>
                  </a:cubicBezTo>
                  <a:lnTo>
                    <a:pt x="31708" y="2263202"/>
                  </a:lnTo>
                  <a:cubicBezTo>
                    <a:pt x="14196" y="2263202"/>
                    <a:pt x="0" y="2249006"/>
                    <a:pt x="0" y="2231494"/>
                  </a:cubicBezTo>
                  <a:lnTo>
                    <a:pt x="0" y="31708"/>
                  </a:lnTo>
                  <a:cubicBezTo>
                    <a:pt x="0" y="14196"/>
                    <a:pt x="14196" y="0"/>
                    <a:pt x="31708" y="0"/>
                  </a:cubicBez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3279663" cy="2387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89388" y="231059"/>
            <a:ext cx="811530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Solutions Overview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7199483" y="830817"/>
            <a:ext cx="10405239" cy="3810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876990" y="1316274"/>
            <a:ext cx="5241443" cy="3424888"/>
          </a:xfrm>
          <a:custGeom>
            <a:avLst/>
            <a:gdLst/>
            <a:ahLst/>
            <a:cxnLst/>
            <a:rect r="r" b="b" t="t" l="l"/>
            <a:pathLst>
              <a:path h="3424888" w="5241443">
                <a:moveTo>
                  <a:pt x="0" y="0"/>
                </a:moveTo>
                <a:lnTo>
                  <a:pt x="5241444" y="0"/>
                </a:lnTo>
                <a:lnTo>
                  <a:pt x="5241444" y="3424888"/>
                </a:lnTo>
                <a:lnTo>
                  <a:pt x="0" y="3424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71" t="0" r="-1471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7176" y="2238996"/>
            <a:ext cx="12088154" cy="7985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5"/>
              </a:lnSpc>
            </a:pPr>
            <a:r>
              <a:rPr lang="en-US" sz="3246" b="true">
                <a:solidFill>
                  <a:srgbClr val="0F466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Volkswagen </a:t>
            </a:r>
            <a:r>
              <a:rPr lang="en-US" sz="3246" b="true">
                <a:solidFill>
                  <a:srgbClr val="0F466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AutoPilot+</a:t>
            </a:r>
            <a:r>
              <a:rPr lang="en-US" sz="3246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: An AI-enhanced in-car experience integrated into autonomous fleets.</a:t>
            </a:r>
          </a:p>
          <a:p>
            <a:pPr algn="l" marL="701014" indent="-350507" lvl="1">
              <a:lnSpc>
                <a:spcPts val="4545"/>
              </a:lnSpc>
              <a:buFont typeface="Arial"/>
              <a:buChar char="•"/>
            </a:pPr>
            <a:r>
              <a:rPr lang="en-US" sz="3246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Key Features:</a:t>
            </a:r>
          </a:p>
          <a:p>
            <a:pPr algn="l" marL="1402028" indent="-467343" lvl="2">
              <a:lnSpc>
                <a:spcPts val="4545"/>
              </a:lnSpc>
              <a:buAutoNum type="alphaLcPeriod" startAt="1"/>
            </a:pPr>
            <a:r>
              <a:rPr lang="en-US" b="true" sz="3246">
                <a:solidFill>
                  <a:srgbClr val="0F466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Adaptive In-Vehicle Experience:</a:t>
            </a:r>
            <a:r>
              <a:rPr lang="en-US" sz="3246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Adjusts temperature, lighting, and seating based on mood and preferences.</a:t>
            </a:r>
          </a:p>
          <a:p>
            <a:pPr algn="l" marL="1402028" indent="-467343" lvl="2">
              <a:lnSpc>
                <a:spcPts val="4545"/>
              </a:lnSpc>
              <a:buAutoNum type="alphaLcPeriod" startAt="1"/>
            </a:pPr>
            <a:r>
              <a:rPr lang="en-US" b="true" sz="3246">
                <a:solidFill>
                  <a:srgbClr val="0F466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Health Integration:</a:t>
            </a:r>
            <a:r>
              <a:rPr lang="en-US" sz="3246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Real-time monitoring via seat sensors and AI-driven stress-relief recommendations.</a:t>
            </a:r>
          </a:p>
          <a:p>
            <a:pPr algn="l" marL="1402028" indent="-467343" lvl="2">
              <a:lnSpc>
                <a:spcPts val="4545"/>
              </a:lnSpc>
              <a:buAutoNum type="alphaLcPeriod" startAt="1"/>
            </a:pPr>
            <a:r>
              <a:rPr lang="en-US" b="true" sz="3246">
                <a:solidFill>
                  <a:srgbClr val="0F466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Productivity Mode:</a:t>
            </a:r>
            <a:r>
              <a:rPr lang="en-US" sz="3246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Converts the car into a smart office by syncing schedules, managing calls, and displaying briefs.</a:t>
            </a:r>
          </a:p>
          <a:p>
            <a:pPr algn="l" marL="1402028" indent="-467343" lvl="2">
              <a:lnSpc>
                <a:spcPts val="4545"/>
              </a:lnSpc>
              <a:buAutoNum type="alphaLcPeriod" startAt="1"/>
            </a:pPr>
            <a:r>
              <a:rPr lang="en-US" b="true" sz="3246">
                <a:solidFill>
                  <a:srgbClr val="0F466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Entertainment Mode:</a:t>
            </a:r>
            <a:r>
              <a:rPr lang="en-US" sz="3246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Tailored recommendations for music, movies, and virtual tours, enhancing leisure.</a:t>
            </a:r>
          </a:p>
          <a:p>
            <a:pPr algn="ctr">
              <a:lnSpc>
                <a:spcPts val="4545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876990" y="4924648"/>
            <a:ext cx="5241443" cy="5136003"/>
          </a:xfrm>
          <a:custGeom>
            <a:avLst/>
            <a:gdLst/>
            <a:ahLst/>
            <a:cxnLst/>
            <a:rect r="r" b="b" t="t" l="l"/>
            <a:pathLst>
              <a:path h="5136003" w="5241443">
                <a:moveTo>
                  <a:pt x="0" y="0"/>
                </a:moveTo>
                <a:lnTo>
                  <a:pt x="5241444" y="0"/>
                </a:lnTo>
                <a:lnTo>
                  <a:pt x="5241444" y="5136004"/>
                </a:lnTo>
                <a:lnTo>
                  <a:pt x="0" y="51360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981" t="0" r="0" b="-4080"/>
            </a:stretch>
          </a:blipFill>
        </p:spPr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28002" y="0"/>
            <a:ext cx="19048322" cy="1628043"/>
            <a:chOff x="0" y="0"/>
            <a:chExt cx="5016842" cy="42878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16842" cy="428785"/>
            </a:xfrm>
            <a:custGeom>
              <a:avLst/>
              <a:gdLst/>
              <a:ahLst/>
              <a:cxnLst/>
              <a:rect r="r" b="b" t="t" l="l"/>
              <a:pathLst>
                <a:path h="428785" w="5016842">
                  <a:moveTo>
                    <a:pt x="0" y="0"/>
                  </a:moveTo>
                  <a:lnTo>
                    <a:pt x="5016842" y="0"/>
                  </a:lnTo>
                  <a:lnTo>
                    <a:pt x="5016842" y="428785"/>
                  </a:lnTo>
                  <a:lnTo>
                    <a:pt x="0" y="428785"/>
                  </a:lnTo>
                  <a:close/>
                </a:path>
              </a:pathLst>
            </a:custGeom>
            <a:solidFill>
              <a:srgbClr val="1D1C5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016842" cy="447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0" y="100266"/>
            <a:ext cx="18288000" cy="1448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 u="sng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Product Features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1628043"/>
            <a:ext cx="9950986" cy="9376131"/>
            <a:chOff x="0" y="0"/>
            <a:chExt cx="2620836" cy="246943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20836" cy="2469434"/>
            </a:xfrm>
            <a:custGeom>
              <a:avLst/>
              <a:gdLst/>
              <a:ahLst/>
              <a:cxnLst/>
              <a:rect r="r" b="b" t="t" l="l"/>
              <a:pathLst>
                <a:path h="2469434" w="2620836">
                  <a:moveTo>
                    <a:pt x="0" y="0"/>
                  </a:moveTo>
                  <a:lnTo>
                    <a:pt x="2620836" y="0"/>
                  </a:lnTo>
                  <a:lnTo>
                    <a:pt x="2620836" y="2469434"/>
                  </a:lnTo>
                  <a:lnTo>
                    <a:pt x="0" y="2469434"/>
                  </a:lnTo>
                  <a:close/>
                </a:path>
              </a:pathLst>
            </a:custGeom>
            <a:solidFill>
              <a:srgbClr val="C5E6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2620836" cy="2536109"/>
            </a:xfrm>
            <a:prstGeom prst="rect">
              <a:avLst/>
            </a:prstGeom>
          </p:spPr>
          <p:txBody>
            <a:bodyPr anchor="ctr" rtlCol="false" tIns="114300" lIns="114300" bIns="114300" rIns="114300"/>
            <a:lstStyle/>
            <a:p>
              <a:pPr algn="l" marL="626102" indent="-313051" lvl="1">
                <a:lnSpc>
                  <a:spcPts val="4001"/>
                </a:lnSpc>
                <a:buFont typeface="Arial"/>
                <a:buChar char="•"/>
              </a:pPr>
              <a:r>
                <a:rPr lang="en-US" b="true" sz="2899" i="true" spc="28" u="sng">
                  <a:solidFill>
                    <a:srgbClr val="000000"/>
                  </a:solidFill>
                  <a:latin typeface="Open Sauce Bold Italics"/>
                  <a:ea typeface="Open Sauce Bold Italics"/>
                  <a:cs typeface="Open Sauce Bold Italics"/>
                  <a:sym typeface="Open Sauce Bold Italics"/>
                </a:rPr>
                <a:t>AI-Driven Personalization:</a:t>
              </a:r>
            </a:p>
            <a:p>
              <a:pPr algn="l">
                <a:lnSpc>
                  <a:spcPts val="3863"/>
                </a:lnSpc>
              </a:pPr>
              <a:r>
                <a:rPr lang="en-US" sz="2799" spc="27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</a:t>
              </a:r>
              <a:r>
                <a:rPr lang="en-US" sz="2799" i="true" spc="27">
                  <a:solidFill>
                    <a:srgbClr val="000000"/>
                  </a:solidFill>
                  <a:latin typeface="Open Sauce Italics"/>
                  <a:ea typeface="Open Sauce Italics"/>
                  <a:cs typeface="Open Sauce Italics"/>
                  <a:sym typeface="Open Sauce Italics"/>
                </a:rPr>
                <a:t>Learns from user preferences and adjusts cabin </a:t>
              </a:r>
            </a:p>
            <a:p>
              <a:pPr algn="l">
                <a:lnSpc>
                  <a:spcPts val="3863"/>
                </a:lnSpc>
              </a:pPr>
              <a:r>
                <a:rPr lang="en-US" sz="2799" i="true" spc="27">
                  <a:solidFill>
                    <a:srgbClr val="000000"/>
                  </a:solidFill>
                  <a:latin typeface="Open Sauce Italics"/>
                  <a:ea typeface="Open Sauce Italics"/>
                  <a:cs typeface="Open Sauce Italics"/>
                  <a:sym typeface="Open Sauce Italics"/>
                </a:rPr>
                <a:t>      </a:t>
              </a:r>
              <a:r>
                <a:rPr lang="en-US" sz="2799" i="true" spc="27">
                  <a:solidFill>
                    <a:srgbClr val="000000"/>
                  </a:solidFill>
                  <a:latin typeface="Open Sauce Italics"/>
                  <a:ea typeface="Open Sauce Italics"/>
                  <a:cs typeface="Open Sauce Italics"/>
                  <a:sym typeface="Open Sauce Italics"/>
                </a:rPr>
                <a:t>settings dynamically.</a:t>
              </a:r>
            </a:p>
            <a:p>
              <a:pPr algn="l">
                <a:lnSpc>
                  <a:spcPts val="3863"/>
                </a:lnSpc>
              </a:pPr>
            </a:p>
            <a:p>
              <a:pPr algn="l" marL="626102" indent="-313051" lvl="1">
                <a:lnSpc>
                  <a:spcPts val="4001"/>
                </a:lnSpc>
                <a:buFont typeface="Arial"/>
                <a:buChar char="•"/>
              </a:pPr>
              <a:r>
                <a:rPr lang="en-US" b="true" sz="2899" i="true" spc="28" u="sng">
                  <a:solidFill>
                    <a:srgbClr val="000000"/>
                  </a:solidFill>
                  <a:latin typeface="Open Sauce Bold Italics"/>
                  <a:ea typeface="Open Sauce Bold Italics"/>
                  <a:cs typeface="Open Sauce Bold Italics"/>
                  <a:sym typeface="Open Sauce Bold Italics"/>
                </a:rPr>
                <a:t>Health &amp; Well-Being Integration:</a:t>
              </a:r>
            </a:p>
            <a:p>
              <a:pPr algn="l">
                <a:lnSpc>
                  <a:spcPts val="3863"/>
                </a:lnSpc>
              </a:pPr>
              <a:r>
                <a:rPr lang="en-US" sz="2799" spc="27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</a:t>
              </a:r>
              <a:r>
                <a:rPr lang="en-US" sz="2799" i="true" spc="27">
                  <a:solidFill>
                    <a:srgbClr val="000000"/>
                  </a:solidFill>
                  <a:latin typeface="Open Sauce Italics"/>
                  <a:ea typeface="Open Sauce Italics"/>
                  <a:cs typeface="Open Sauce Italics"/>
                  <a:sym typeface="Open Sauce Italics"/>
                </a:rPr>
                <a:t>Monitors stress levels using heart rate sensors,</a:t>
              </a:r>
            </a:p>
            <a:p>
              <a:pPr algn="l">
                <a:lnSpc>
                  <a:spcPts val="3863"/>
                </a:lnSpc>
              </a:pPr>
              <a:r>
                <a:rPr lang="en-US" sz="2799" i="true" spc="27">
                  <a:solidFill>
                    <a:srgbClr val="000000"/>
                  </a:solidFill>
                  <a:latin typeface="Open Sauce Italics"/>
                  <a:ea typeface="Open Sauce Italics"/>
                  <a:cs typeface="Open Sauce Italics"/>
                  <a:sym typeface="Open Sauce Italics"/>
                </a:rPr>
                <a:t>      suggesting breathing exercises</a:t>
              </a:r>
              <a:r>
                <a:rPr lang="en-US" sz="2799" i="true" spc="27">
                  <a:solidFill>
                    <a:srgbClr val="000000"/>
                  </a:solidFill>
                  <a:latin typeface="Open Sauce Italics"/>
                  <a:ea typeface="Open Sauce Italics"/>
                  <a:cs typeface="Open Sauce Italics"/>
                  <a:sym typeface="Open Sauce Italics"/>
                </a:rPr>
                <a:t> </a:t>
              </a:r>
              <a:r>
                <a:rPr lang="en-US" sz="2799" i="true" spc="27">
                  <a:solidFill>
                    <a:srgbClr val="000000"/>
                  </a:solidFill>
                  <a:latin typeface="Open Sauce Italics"/>
                  <a:ea typeface="Open Sauce Italics"/>
                  <a:cs typeface="Open Sauce Italics"/>
                  <a:sym typeface="Open Sauce Italics"/>
                </a:rPr>
                <a:t>or </a:t>
              </a:r>
            </a:p>
            <a:p>
              <a:pPr algn="l">
                <a:lnSpc>
                  <a:spcPts val="3863"/>
                </a:lnSpc>
              </a:pPr>
              <a:r>
                <a:rPr lang="en-US" sz="2799" i="true" spc="27">
                  <a:solidFill>
                    <a:srgbClr val="000000"/>
                  </a:solidFill>
                  <a:latin typeface="Open Sauce Italics"/>
                  <a:ea typeface="Open Sauce Italics"/>
                  <a:cs typeface="Open Sauce Italics"/>
                  <a:sym typeface="Open Sauce Italics"/>
                </a:rPr>
                <a:t>      </a:t>
              </a:r>
              <a:r>
                <a:rPr lang="en-US" sz="2799" i="true" spc="27">
                  <a:solidFill>
                    <a:srgbClr val="000000"/>
                  </a:solidFill>
                  <a:latin typeface="Open Sauce Italics"/>
                  <a:ea typeface="Open Sauce Italics"/>
                  <a:cs typeface="Open Sauce Italics"/>
                  <a:sym typeface="Open Sauce Italics"/>
                </a:rPr>
                <a:t>relaxation techniques.</a:t>
              </a:r>
            </a:p>
            <a:p>
              <a:pPr algn="l">
                <a:lnSpc>
                  <a:spcPts val="3863"/>
                </a:lnSpc>
              </a:pPr>
            </a:p>
            <a:p>
              <a:pPr algn="l" marL="626102" indent="-313051" lvl="1">
                <a:lnSpc>
                  <a:spcPts val="4001"/>
                </a:lnSpc>
                <a:buFont typeface="Arial"/>
                <a:buChar char="•"/>
              </a:pPr>
              <a:r>
                <a:rPr lang="en-US" b="true" sz="2899" i="true" spc="28" u="sng">
                  <a:solidFill>
                    <a:srgbClr val="000000"/>
                  </a:solidFill>
                  <a:latin typeface="Open Sauce Bold Italics"/>
                  <a:ea typeface="Open Sauce Bold Italics"/>
                  <a:cs typeface="Open Sauce Bold Italics"/>
                  <a:sym typeface="Open Sauce Bold Italics"/>
                </a:rPr>
                <a:t>Productivity Enhancements:</a:t>
              </a:r>
            </a:p>
            <a:p>
              <a:pPr algn="l">
                <a:lnSpc>
                  <a:spcPts val="3863"/>
                </a:lnSpc>
              </a:pPr>
              <a:r>
                <a:rPr lang="en-US" sz="2799" spc="27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</a:t>
              </a:r>
              <a:r>
                <a:rPr lang="en-US" sz="2799" i="true" spc="27">
                  <a:solidFill>
                    <a:srgbClr val="000000"/>
                  </a:solidFill>
                  <a:latin typeface="Open Sauce Italics"/>
                  <a:ea typeface="Open Sauce Italics"/>
                  <a:cs typeface="Open Sauce Italics"/>
                  <a:sym typeface="Open Sauce Italics"/>
                </a:rPr>
                <a:t>Manages professional tasks like emails, calls, </a:t>
              </a:r>
            </a:p>
            <a:p>
              <a:pPr algn="l">
                <a:lnSpc>
                  <a:spcPts val="3863"/>
                </a:lnSpc>
              </a:pPr>
              <a:r>
                <a:rPr lang="en-US" sz="2799" i="true" spc="27">
                  <a:solidFill>
                    <a:srgbClr val="000000"/>
                  </a:solidFill>
                  <a:latin typeface="Open Sauce Italics"/>
                  <a:ea typeface="Open Sauce Italics"/>
                  <a:cs typeface="Open Sauce Italics"/>
                  <a:sym typeface="Open Sauce Italics"/>
                </a:rPr>
                <a:t>      </a:t>
              </a:r>
              <a:r>
                <a:rPr lang="en-US" sz="2799" i="true" spc="27">
                  <a:solidFill>
                    <a:srgbClr val="000000"/>
                  </a:solidFill>
                  <a:latin typeface="Open Sauce Italics"/>
                  <a:ea typeface="Open Sauce Italics"/>
                  <a:cs typeface="Open Sauce Italics"/>
                  <a:sym typeface="Open Sauce Italics"/>
                </a:rPr>
                <a:t>and reminders seamlessly.</a:t>
              </a:r>
            </a:p>
            <a:p>
              <a:pPr algn="l">
                <a:lnSpc>
                  <a:spcPts val="4553"/>
                </a:lnSpc>
              </a:pPr>
            </a:p>
            <a:p>
              <a:pPr algn="l" marL="626102" indent="-313051" lvl="1">
                <a:lnSpc>
                  <a:spcPts val="4001"/>
                </a:lnSpc>
                <a:buFont typeface="Arial"/>
                <a:buChar char="•"/>
              </a:pPr>
              <a:r>
                <a:rPr lang="en-US" b="true" sz="2899" i="true" spc="28" u="sng">
                  <a:solidFill>
                    <a:srgbClr val="000000"/>
                  </a:solidFill>
                  <a:latin typeface="Open Sauce Bold Italics"/>
                  <a:ea typeface="Open Sauce Bold Italics"/>
                  <a:cs typeface="Open Sauce Bold Italics"/>
                  <a:sym typeface="Open Sauce Bold Italics"/>
                </a:rPr>
                <a:t>Immersive Entertainment:</a:t>
              </a:r>
            </a:p>
            <a:p>
              <a:pPr algn="l">
                <a:lnSpc>
                  <a:spcPts val="3863"/>
                </a:lnSpc>
              </a:pPr>
              <a:r>
                <a:rPr lang="en-US" sz="2799" spc="27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</a:t>
              </a:r>
              <a:r>
                <a:rPr lang="en-US" sz="2799" i="true" spc="27">
                  <a:solidFill>
                    <a:srgbClr val="000000"/>
                  </a:solidFill>
                  <a:latin typeface="Open Sauce Italics"/>
                  <a:ea typeface="Open Sauce Italics"/>
                  <a:cs typeface="Open Sauce Italics"/>
                  <a:sym typeface="Open Sauce Italics"/>
                </a:rPr>
                <a:t>Offers personalized content via Spotify integration, </a:t>
              </a:r>
            </a:p>
            <a:p>
              <a:pPr algn="l">
                <a:lnSpc>
                  <a:spcPts val="3863"/>
                </a:lnSpc>
              </a:pPr>
              <a:r>
                <a:rPr lang="en-US" sz="2799" i="true" spc="27">
                  <a:solidFill>
                    <a:srgbClr val="000000"/>
                  </a:solidFill>
                  <a:latin typeface="Open Sauce Italics"/>
                  <a:ea typeface="Open Sauce Italics"/>
                  <a:cs typeface="Open Sauce Italics"/>
                  <a:sym typeface="Open Sauce Italics"/>
                </a:rPr>
                <a:t>     </a:t>
              </a:r>
              <a:r>
                <a:rPr lang="en-US" sz="2799" i="true" spc="27">
                  <a:solidFill>
                    <a:srgbClr val="000000"/>
                  </a:solidFill>
                  <a:latin typeface="Open Sauce Italics"/>
                  <a:ea typeface="Open Sauce Italics"/>
                  <a:cs typeface="Open Sauce Italics"/>
                  <a:sym typeface="Open Sauce Italics"/>
                </a:rPr>
                <a:t>movie databases, and virtual tour guides.</a:t>
              </a:r>
            </a:p>
            <a:p>
              <a:pPr algn="l" marL="0" indent="0" lvl="0">
                <a:lnSpc>
                  <a:spcPts val="4001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408481" y="-2153153"/>
            <a:ext cx="4116356" cy="4116356"/>
          </a:xfrm>
          <a:custGeom>
            <a:avLst/>
            <a:gdLst/>
            <a:ahLst/>
            <a:cxnLst/>
            <a:rect r="r" b="b" t="t" l="l"/>
            <a:pathLst>
              <a:path h="4116356" w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2602379" y="0"/>
            <a:ext cx="3256087" cy="3256087"/>
          </a:xfrm>
          <a:custGeom>
            <a:avLst/>
            <a:gdLst/>
            <a:ahLst/>
            <a:cxnLst/>
            <a:rect r="r" b="b" t="t" l="l"/>
            <a:pathLst>
              <a:path h="3256087" w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950986" y="1628043"/>
            <a:ext cx="4084306" cy="2629272"/>
          </a:xfrm>
          <a:custGeom>
            <a:avLst/>
            <a:gdLst/>
            <a:ahLst/>
            <a:cxnLst/>
            <a:rect r="r" b="b" t="t" l="l"/>
            <a:pathLst>
              <a:path h="2629272" w="4084306">
                <a:moveTo>
                  <a:pt x="0" y="0"/>
                </a:moveTo>
                <a:lnTo>
                  <a:pt x="4084306" y="0"/>
                </a:lnTo>
                <a:lnTo>
                  <a:pt x="4084306" y="2629273"/>
                </a:lnTo>
                <a:lnTo>
                  <a:pt x="0" y="26292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227348" y="1628043"/>
            <a:ext cx="4060652" cy="2629272"/>
          </a:xfrm>
          <a:custGeom>
            <a:avLst/>
            <a:gdLst/>
            <a:ahLst/>
            <a:cxnLst/>
            <a:rect r="r" b="b" t="t" l="l"/>
            <a:pathLst>
              <a:path h="2629272" w="4060652">
                <a:moveTo>
                  <a:pt x="0" y="0"/>
                </a:moveTo>
                <a:lnTo>
                  <a:pt x="4060652" y="0"/>
                </a:lnTo>
                <a:lnTo>
                  <a:pt x="4060652" y="2629273"/>
                </a:lnTo>
                <a:lnTo>
                  <a:pt x="0" y="26292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950986" y="4570501"/>
            <a:ext cx="4084306" cy="2642787"/>
          </a:xfrm>
          <a:custGeom>
            <a:avLst/>
            <a:gdLst/>
            <a:ahLst/>
            <a:cxnLst/>
            <a:rect r="r" b="b" t="t" l="l"/>
            <a:pathLst>
              <a:path h="2642787" w="4084306">
                <a:moveTo>
                  <a:pt x="0" y="0"/>
                </a:moveTo>
                <a:lnTo>
                  <a:pt x="4084306" y="0"/>
                </a:lnTo>
                <a:lnTo>
                  <a:pt x="4084306" y="2642786"/>
                </a:lnTo>
                <a:lnTo>
                  <a:pt x="0" y="26427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950986" y="7526473"/>
            <a:ext cx="4203790" cy="2705948"/>
          </a:xfrm>
          <a:custGeom>
            <a:avLst/>
            <a:gdLst/>
            <a:ahLst/>
            <a:cxnLst/>
            <a:rect r="r" b="b" t="t" l="l"/>
            <a:pathLst>
              <a:path h="2705948" w="4203790">
                <a:moveTo>
                  <a:pt x="0" y="0"/>
                </a:moveTo>
                <a:lnTo>
                  <a:pt x="4203790" y="0"/>
                </a:lnTo>
                <a:lnTo>
                  <a:pt x="4203790" y="2705948"/>
                </a:lnTo>
                <a:lnTo>
                  <a:pt x="0" y="27059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78" r="0" b="-878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227348" y="7526473"/>
            <a:ext cx="4311814" cy="2760527"/>
          </a:xfrm>
          <a:custGeom>
            <a:avLst/>
            <a:gdLst/>
            <a:ahLst/>
            <a:cxnLst/>
            <a:rect r="r" b="b" t="t" l="l"/>
            <a:pathLst>
              <a:path h="2760527" w="4311814">
                <a:moveTo>
                  <a:pt x="0" y="0"/>
                </a:moveTo>
                <a:lnTo>
                  <a:pt x="4311813" y="0"/>
                </a:lnTo>
                <a:lnTo>
                  <a:pt x="4311813" y="2760527"/>
                </a:lnTo>
                <a:lnTo>
                  <a:pt x="0" y="276052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977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227348" y="4582334"/>
            <a:ext cx="4060652" cy="2619121"/>
          </a:xfrm>
          <a:custGeom>
            <a:avLst/>
            <a:gdLst/>
            <a:ahLst/>
            <a:cxnLst/>
            <a:rect r="r" b="b" t="t" l="l"/>
            <a:pathLst>
              <a:path h="2619121" w="4060652">
                <a:moveTo>
                  <a:pt x="0" y="0"/>
                </a:moveTo>
                <a:lnTo>
                  <a:pt x="4060652" y="0"/>
                </a:lnTo>
                <a:lnTo>
                  <a:pt x="4060652" y="2619120"/>
                </a:lnTo>
                <a:lnTo>
                  <a:pt x="0" y="26191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6757" y="1467558"/>
            <a:ext cx="10335106" cy="8593094"/>
            <a:chOff x="0" y="0"/>
            <a:chExt cx="2722003" cy="22632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22003" cy="2263202"/>
            </a:xfrm>
            <a:custGeom>
              <a:avLst/>
              <a:gdLst/>
              <a:ahLst/>
              <a:cxnLst/>
              <a:rect r="r" b="b" t="t" l="l"/>
              <a:pathLst>
                <a:path h="2263202" w="2722003">
                  <a:moveTo>
                    <a:pt x="38204" y="0"/>
                  </a:moveTo>
                  <a:lnTo>
                    <a:pt x="2683800" y="0"/>
                  </a:lnTo>
                  <a:cubicBezTo>
                    <a:pt x="2704899" y="0"/>
                    <a:pt x="2722003" y="17104"/>
                    <a:pt x="2722003" y="38204"/>
                  </a:cubicBezTo>
                  <a:lnTo>
                    <a:pt x="2722003" y="2224998"/>
                  </a:lnTo>
                  <a:cubicBezTo>
                    <a:pt x="2722003" y="2235130"/>
                    <a:pt x="2717978" y="2244847"/>
                    <a:pt x="2710814" y="2252012"/>
                  </a:cubicBezTo>
                  <a:cubicBezTo>
                    <a:pt x="2703649" y="2259177"/>
                    <a:pt x="2693932" y="2263202"/>
                    <a:pt x="2683800" y="2263202"/>
                  </a:cubicBezTo>
                  <a:lnTo>
                    <a:pt x="38204" y="2263202"/>
                  </a:lnTo>
                  <a:cubicBezTo>
                    <a:pt x="28071" y="2263202"/>
                    <a:pt x="18354" y="2259177"/>
                    <a:pt x="11190" y="2252012"/>
                  </a:cubicBezTo>
                  <a:cubicBezTo>
                    <a:pt x="4025" y="2244847"/>
                    <a:pt x="0" y="2235130"/>
                    <a:pt x="0" y="2224998"/>
                  </a:cubicBezTo>
                  <a:lnTo>
                    <a:pt x="0" y="38204"/>
                  </a:lnTo>
                  <a:cubicBezTo>
                    <a:pt x="0" y="28071"/>
                    <a:pt x="4025" y="18354"/>
                    <a:pt x="11190" y="11190"/>
                  </a:cubicBezTo>
                  <a:cubicBezTo>
                    <a:pt x="18354" y="4025"/>
                    <a:pt x="28071" y="0"/>
                    <a:pt x="38204" y="0"/>
                  </a:cubicBez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2722003" cy="2387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89388" y="231059"/>
            <a:ext cx="811530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Prototype Demonstration</a:t>
            </a:r>
          </a:p>
        </p:txBody>
      </p:sp>
      <p:sp>
        <p:nvSpPr>
          <p:cNvPr name="AutoShape 6" id="6"/>
          <p:cNvSpPr/>
          <p:nvPr/>
        </p:nvSpPr>
        <p:spPr>
          <a:xfrm>
            <a:off x="8804688" y="830817"/>
            <a:ext cx="8800035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447176" y="2238996"/>
            <a:ext cx="9836354" cy="7985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5"/>
              </a:lnSpc>
            </a:pPr>
            <a:r>
              <a:rPr lang="en-US" sz="3246" b="true">
                <a:solidFill>
                  <a:srgbClr val="0F466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 F</a:t>
            </a:r>
            <a:r>
              <a:rPr lang="en-US" sz="3246" b="true">
                <a:solidFill>
                  <a:srgbClr val="0F466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low:</a:t>
            </a:r>
          </a:p>
          <a:p>
            <a:pPr algn="l">
              <a:lnSpc>
                <a:spcPts val="4545"/>
              </a:lnSpc>
            </a:pPr>
          </a:p>
          <a:p>
            <a:pPr algn="l" marL="701014" indent="-350507" lvl="1">
              <a:lnSpc>
                <a:spcPts val="4545"/>
              </a:lnSpc>
              <a:buAutoNum type="arabicPeriod" startAt="1"/>
            </a:pPr>
            <a:r>
              <a:rPr lang="en-US" sz="3246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Passenger enters the vehicle, and the system loads their preferences.</a:t>
            </a:r>
          </a:p>
          <a:p>
            <a:pPr algn="l" marL="701014" indent="-350507" lvl="1">
              <a:lnSpc>
                <a:spcPts val="4545"/>
              </a:lnSpc>
              <a:buAutoNum type="arabicPeriod" startAt="1"/>
            </a:pPr>
            <a:r>
              <a:rPr lang="en-US" sz="3246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3246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ensors detect mood, stress levels, and environmental conditions.</a:t>
            </a:r>
          </a:p>
          <a:p>
            <a:pPr algn="l" marL="701014" indent="-350507" lvl="1">
              <a:lnSpc>
                <a:spcPts val="4545"/>
              </a:lnSpc>
              <a:buAutoNum type="arabicPeriod" startAt="1"/>
            </a:pPr>
            <a:r>
              <a:rPr lang="en-US" sz="3246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AI</a:t>
            </a:r>
            <a:r>
              <a:rPr lang="en-US" sz="3246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personalizes the cabin experience in real-time.</a:t>
            </a:r>
          </a:p>
          <a:p>
            <a:pPr algn="l" marL="701014" indent="-350507" lvl="1">
              <a:lnSpc>
                <a:spcPts val="4545"/>
              </a:lnSpc>
              <a:buAutoNum type="arabicPeriod" startAt="1"/>
            </a:pPr>
            <a:r>
              <a:rPr lang="en-US" sz="3246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Modes such as Productivity or Entertainment are activated based on user input or context.</a:t>
            </a:r>
          </a:p>
          <a:p>
            <a:pPr algn="l" marL="701014" indent="-350507" lvl="1">
              <a:lnSpc>
                <a:spcPts val="4545"/>
              </a:lnSpc>
              <a:buAutoNum type="arabicPeriod" startAt="1"/>
            </a:pPr>
            <a:r>
              <a:rPr lang="en-US" sz="3246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Continuous feedback loop enhances future interactions.</a:t>
            </a:r>
          </a:p>
          <a:p>
            <a:pPr algn="l">
              <a:lnSpc>
                <a:spcPts val="4545"/>
              </a:lnSpc>
            </a:pPr>
          </a:p>
          <a:p>
            <a:pPr algn="ctr">
              <a:lnSpc>
                <a:spcPts val="4545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10571863" y="1028700"/>
            <a:ext cx="7511954" cy="9195499"/>
            <a:chOff x="0" y="0"/>
            <a:chExt cx="1978457" cy="24218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78457" cy="2421860"/>
            </a:xfrm>
            <a:custGeom>
              <a:avLst/>
              <a:gdLst/>
              <a:ahLst/>
              <a:cxnLst/>
              <a:rect r="r" b="b" t="t" l="l"/>
              <a:pathLst>
                <a:path h="2421860" w="1978457">
                  <a:moveTo>
                    <a:pt x="52561" y="0"/>
                  </a:moveTo>
                  <a:lnTo>
                    <a:pt x="1925896" y="0"/>
                  </a:lnTo>
                  <a:cubicBezTo>
                    <a:pt x="1954924" y="0"/>
                    <a:pt x="1978457" y="23532"/>
                    <a:pt x="1978457" y="52561"/>
                  </a:cubicBezTo>
                  <a:lnTo>
                    <a:pt x="1978457" y="2369299"/>
                  </a:lnTo>
                  <a:cubicBezTo>
                    <a:pt x="1978457" y="2383239"/>
                    <a:pt x="1972919" y="2396608"/>
                    <a:pt x="1963062" y="2406465"/>
                  </a:cubicBezTo>
                  <a:cubicBezTo>
                    <a:pt x="1953205" y="2416322"/>
                    <a:pt x="1939836" y="2421860"/>
                    <a:pt x="1925896" y="2421860"/>
                  </a:cubicBezTo>
                  <a:lnTo>
                    <a:pt x="52561" y="2421860"/>
                  </a:lnTo>
                  <a:cubicBezTo>
                    <a:pt x="23532" y="2421860"/>
                    <a:pt x="0" y="2398327"/>
                    <a:pt x="0" y="2369299"/>
                  </a:cubicBezTo>
                  <a:lnTo>
                    <a:pt x="0" y="52561"/>
                  </a:lnTo>
                  <a:cubicBezTo>
                    <a:pt x="0" y="23532"/>
                    <a:pt x="23532" y="0"/>
                    <a:pt x="5256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4315C">
                    <a:alpha val="100000"/>
                  </a:srgbClr>
                </a:gs>
                <a:gs pos="100000">
                  <a:srgbClr val="A7DBE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23825"/>
              <a:ext cx="1978457" cy="25456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2010185" y="1192248"/>
            <a:ext cx="4635310" cy="9031952"/>
          </a:xfrm>
          <a:custGeom>
            <a:avLst/>
            <a:gdLst/>
            <a:ahLst/>
            <a:cxnLst/>
            <a:rect r="r" b="b" t="t" l="l"/>
            <a:pathLst>
              <a:path h="9031952" w="4635310">
                <a:moveTo>
                  <a:pt x="0" y="0"/>
                </a:moveTo>
                <a:lnTo>
                  <a:pt x="4635310" y="0"/>
                </a:lnTo>
                <a:lnTo>
                  <a:pt x="4635310" y="9031951"/>
                </a:lnTo>
                <a:lnTo>
                  <a:pt x="0" y="90319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88" t="0" r="-2488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6757" y="1467558"/>
            <a:ext cx="17847060" cy="5484377"/>
            <a:chOff x="0" y="0"/>
            <a:chExt cx="4700460" cy="14444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00460" cy="1444445"/>
            </a:xfrm>
            <a:custGeom>
              <a:avLst/>
              <a:gdLst/>
              <a:ahLst/>
              <a:cxnLst/>
              <a:rect r="r" b="b" t="t" l="l"/>
              <a:pathLst>
                <a:path h="1444445" w="4700460">
                  <a:moveTo>
                    <a:pt x="22123" y="0"/>
                  </a:moveTo>
                  <a:lnTo>
                    <a:pt x="4678337" y="0"/>
                  </a:lnTo>
                  <a:cubicBezTo>
                    <a:pt x="4690555" y="0"/>
                    <a:pt x="4700460" y="9905"/>
                    <a:pt x="4700460" y="22123"/>
                  </a:cubicBezTo>
                  <a:lnTo>
                    <a:pt x="4700460" y="1422321"/>
                  </a:lnTo>
                  <a:cubicBezTo>
                    <a:pt x="4700460" y="1434540"/>
                    <a:pt x="4690555" y="1444445"/>
                    <a:pt x="4678337" y="1444445"/>
                  </a:cubicBezTo>
                  <a:lnTo>
                    <a:pt x="22123" y="1444445"/>
                  </a:lnTo>
                  <a:cubicBezTo>
                    <a:pt x="9905" y="1444445"/>
                    <a:pt x="0" y="1434540"/>
                    <a:pt x="0" y="1422321"/>
                  </a:cubicBezTo>
                  <a:lnTo>
                    <a:pt x="0" y="22123"/>
                  </a:lnTo>
                  <a:cubicBezTo>
                    <a:pt x="0" y="9905"/>
                    <a:pt x="9905" y="0"/>
                    <a:pt x="22123" y="0"/>
                  </a:cubicBez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4700460" cy="1568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89388" y="231059"/>
            <a:ext cx="811530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Technical Architecture</a:t>
            </a:r>
          </a:p>
        </p:txBody>
      </p:sp>
      <p:sp>
        <p:nvSpPr>
          <p:cNvPr name="AutoShape 6" id="6"/>
          <p:cNvSpPr/>
          <p:nvPr/>
        </p:nvSpPr>
        <p:spPr>
          <a:xfrm>
            <a:off x="8069859" y="830817"/>
            <a:ext cx="9534864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486133" y="1572507"/>
            <a:ext cx="17382058" cy="5407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5"/>
              </a:lnSpc>
            </a:pPr>
            <a:r>
              <a:rPr lang="en-US" sz="3746">
                <a:solidFill>
                  <a:srgbClr val="0F4662"/>
                </a:solidFill>
                <a:latin typeface="Cheque Bold"/>
                <a:ea typeface="Cheque Bold"/>
                <a:cs typeface="Cheque Bold"/>
                <a:sym typeface="Cheque Bold"/>
              </a:rPr>
              <a:t>System Layers:</a:t>
            </a:r>
          </a:p>
          <a:p>
            <a:pPr algn="l" marL="636245" indent="-318123" lvl="1">
              <a:lnSpc>
                <a:spcPts val="4125"/>
              </a:lnSpc>
              <a:buAutoNum type="arabicPeriod" startAt="1"/>
            </a:pPr>
            <a:r>
              <a:rPr lang="en-US" b="true" sz="2946" i="true">
                <a:solidFill>
                  <a:srgbClr val="0F4662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AI Personalization Engine:</a:t>
            </a:r>
            <a:r>
              <a:rPr lang="en-US" sz="2946" i="true">
                <a:solidFill>
                  <a:srgbClr val="0F4662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  </a:t>
            </a:r>
            <a:r>
              <a:rPr lang="en-US" sz="2946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Central decision-making unit leveraging machine learning.</a:t>
            </a:r>
          </a:p>
          <a:p>
            <a:pPr algn="l" marL="636245" indent="-318123" lvl="1">
              <a:lnSpc>
                <a:spcPts val="4125"/>
              </a:lnSpc>
              <a:buAutoNum type="arabicPeriod" startAt="1"/>
            </a:pPr>
            <a:r>
              <a:rPr lang="en-US" b="true" sz="2946" i="true">
                <a:solidFill>
                  <a:srgbClr val="0F4662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Health Monitoring Module:</a:t>
            </a:r>
            <a:r>
              <a:rPr lang="en-US" sz="2946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946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Collects real-time data from sensors embedded in seats and steering wheels.</a:t>
            </a:r>
          </a:p>
          <a:p>
            <a:pPr algn="l" marL="636245" indent="-318123" lvl="1">
              <a:lnSpc>
                <a:spcPts val="4125"/>
              </a:lnSpc>
              <a:buAutoNum type="arabicPeriod" startAt="1"/>
            </a:pPr>
            <a:r>
              <a:rPr lang="en-US" b="true" sz="2946" i="true">
                <a:solidFill>
                  <a:srgbClr val="0F4662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Cloud Integration:</a:t>
            </a:r>
            <a:r>
              <a:rPr lang="en-US" sz="2946" i="true">
                <a:solidFill>
                  <a:srgbClr val="0F4662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 </a:t>
            </a:r>
            <a:r>
              <a:rPr lang="en-US" sz="2946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Syncs user profiles, updates software, and ensures secure data handling.</a:t>
            </a:r>
          </a:p>
          <a:p>
            <a:pPr algn="l" marL="636245" indent="-318123" lvl="1">
              <a:lnSpc>
                <a:spcPts val="4125"/>
              </a:lnSpc>
              <a:buAutoNum type="arabicPeriod" startAt="1"/>
            </a:pPr>
            <a:r>
              <a:rPr lang="en-US" b="true" sz="2946" i="true">
                <a:solidFill>
                  <a:srgbClr val="0F4662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In-Car C</a:t>
            </a:r>
            <a:r>
              <a:rPr lang="en-US" b="true" sz="2946" i="true">
                <a:solidFill>
                  <a:srgbClr val="0F4662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ontrol Systems:</a:t>
            </a:r>
            <a:r>
              <a:rPr lang="en-US" sz="2946" i="true">
                <a:solidFill>
                  <a:srgbClr val="0F4662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  </a:t>
            </a:r>
            <a:r>
              <a:rPr lang="en-US" sz="2946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Manages adaptive features like lighting, temperature, and entertainment.</a:t>
            </a:r>
          </a:p>
          <a:p>
            <a:pPr algn="l" marL="636245" indent="-318123" lvl="1">
              <a:lnSpc>
                <a:spcPts val="4125"/>
              </a:lnSpc>
              <a:buAutoNum type="arabicPeriod" startAt="1"/>
            </a:pPr>
            <a:r>
              <a:rPr lang="en-US" b="true" sz="2946" i="true">
                <a:solidFill>
                  <a:srgbClr val="0F4662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External Integrations:</a:t>
            </a:r>
            <a:r>
              <a:rPr lang="en-US" sz="2946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946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Partners with Spotify, health-tech APIs, and productivity tools (Google Calendar).</a:t>
            </a:r>
          </a:p>
          <a:p>
            <a:pPr algn="ctr">
              <a:lnSpc>
                <a:spcPts val="4545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236757" y="6951934"/>
            <a:ext cx="17847060" cy="7200553"/>
            <a:chOff x="0" y="0"/>
            <a:chExt cx="4700460" cy="18964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00460" cy="1896442"/>
            </a:xfrm>
            <a:custGeom>
              <a:avLst/>
              <a:gdLst/>
              <a:ahLst/>
              <a:cxnLst/>
              <a:rect r="r" b="b" t="t" l="l"/>
              <a:pathLst>
                <a:path h="1896442" w="4700460">
                  <a:moveTo>
                    <a:pt x="22123" y="0"/>
                  </a:moveTo>
                  <a:lnTo>
                    <a:pt x="4678337" y="0"/>
                  </a:lnTo>
                  <a:cubicBezTo>
                    <a:pt x="4690555" y="0"/>
                    <a:pt x="4700460" y="9905"/>
                    <a:pt x="4700460" y="22123"/>
                  </a:cubicBezTo>
                  <a:lnTo>
                    <a:pt x="4700460" y="1874318"/>
                  </a:lnTo>
                  <a:cubicBezTo>
                    <a:pt x="4700460" y="1886537"/>
                    <a:pt x="4690555" y="1896442"/>
                    <a:pt x="4678337" y="1896442"/>
                  </a:cubicBezTo>
                  <a:lnTo>
                    <a:pt x="22123" y="1896442"/>
                  </a:lnTo>
                  <a:cubicBezTo>
                    <a:pt x="9905" y="1896442"/>
                    <a:pt x="0" y="1886537"/>
                    <a:pt x="0" y="1874318"/>
                  </a:cubicBezTo>
                  <a:lnTo>
                    <a:pt x="0" y="22123"/>
                  </a:lnTo>
                  <a:cubicBezTo>
                    <a:pt x="0" y="9905"/>
                    <a:pt x="9905" y="0"/>
                    <a:pt x="2212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4315C">
                    <a:alpha val="100000"/>
                  </a:srgbClr>
                </a:gs>
                <a:gs pos="100000">
                  <a:srgbClr val="A7DBE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23825"/>
              <a:ext cx="4700460" cy="20202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361160" y="6951934"/>
            <a:ext cx="15632004" cy="3335066"/>
          </a:xfrm>
          <a:custGeom>
            <a:avLst/>
            <a:gdLst/>
            <a:ahLst/>
            <a:cxnLst/>
            <a:rect r="r" b="b" t="t" l="l"/>
            <a:pathLst>
              <a:path h="3335066" w="15632004">
                <a:moveTo>
                  <a:pt x="0" y="0"/>
                </a:moveTo>
                <a:lnTo>
                  <a:pt x="15632004" y="0"/>
                </a:lnTo>
                <a:lnTo>
                  <a:pt x="15632004" y="3335066"/>
                </a:lnTo>
                <a:lnTo>
                  <a:pt x="0" y="33350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945"/>
            </a:stretch>
          </a:blipFill>
        </p:spPr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6757" y="1467558"/>
            <a:ext cx="17847060" cy="5484377"/>
            <a:chOff x="0" y="0"/>
            <a:chExt cx="4700460" cy="14444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00460" cy="1444445"/>
            </a:xfrm>
            <a:custGeom>
              <a:avLst/>
              <a:gdLst/>
              <a:ahLst/>
              <a:cxnLst/>
              <a:rect r="r" b="b" t="t" l="l"/>
              <a:pathLst>
                <a:path h="1444445" w="4700460">
                  <a:moveTo>
                    <a:pt x="22123" y="0"/>
                  </a:moveTo>
                  <a:lnTo>
                    <a:pt x="4678337" y="0"/>
                  </a:lnTo>
                  <a:cubicBezTo>
                    <a:pt x="4690555" y="0"/>
                    <a:pt x="4700460" y="9905"/>
                    <a:pt x="4700460" y="22123"/>
                  </a:cubicBezTo>
                  <a:lnTo>
                    <a:pt x="4700460" y="1422321"/>
                  </a:lnTo>
                  <a:cubicBezTo>
                    <a:pt x="4700460" y="1434540"/>
                    <a:pt x="4690555" y="1444445"/>
                    <a:pt x="4678337" y="1444445"/>
                  </a:cubicBezTo>
                  <a:lnTo>
                    <a:pt x="22123" y="1444445"/>
                  </a:lnTo>
                  <a:cubicBezTo>
                    <a:pt x="9905" y="1444445"/>
                    <a:pt x="0" y="1434540"/>
                    <a:pt x="0" y="1422321"/>
                  </a:cubicBezTo>
                  <a:lnTo>
                    <a:pt x="0" y="22123"/>
                  </a:lnTo>
                  <a:cubicBezTo>
                    <a:pt x="0" y="9905"/>
                    <a:pt x="9905" y="0"/>
                    <a:pt x="22123" y="0"/>
                  </a:cubicBez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4700460" cy="1568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89388" y="231059"/>
            <a:ext cx="811530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Development RoadMap</a:t>
            </a:r>
          </a:p>
        </p:txBody>
      </p:sp>
      <p:sp>
        <p:nvSpPr>
          <p:cNvPr name="AutoShape 6" id="6"/>
          <p:cNvSpPr/>
          <p:nvPr/>
        </p:nvSpPr>
        <p:spPr>
          <a:xfrm>
            <a:off x="8069859" y="830817"/>
            <a:ext cx="9534864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584705" y="1583478"/>
            <a:ext cx="17118590" cy="5532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7"/>
              </a:lnSpc>
            </a:pPr>
            <a:r>
              <a:rPr lang="en-US" sz="3262" i="true">
                <a:solidFill>
                  <a:srgbClr val="0F4662"/>
                </a:solidFill>
                <a:latin typeface="Cheque Bold"/>
                <a:ea typeface="Cheque Bold"/>
                <a:cs typeface="Cheque Bold"/>
                <a:sym typeface="Cheque Bold"/>
              </a:rPr>
              <a:t>Phased Development</a:t>
            </a:r>
          </a:p>
          <a:p>
            <a:pPr algn="l" marL="553992" indent="-276996" lvl="1">
              <a:lnSpc>
                <a:spcPts val="3592"/>
              </a:lnSpc>
              <a:buAutoNum type="arabicPeriod" startAt="1"/>
            </a:pPr>
            <a:r>
              <a:rPr lang="en-US" b="true" sz="2565" i="true">
                <a:solidFill>
                  <a:srgbClr val="0F4662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Phase 1: Ideation and Prototype Development</a:t>
            </a:r>
          </a:p>
          <a:p>
            <a:pPr algn="l">
              <a:lnSpc>
                <a:spcPts val="3592"/>
              </a:lnSpc>
            </a:pPr>
            <a:r>
              <a:rPr lang="en-US" sz="2565" b="true">
                <a:solidFill>
                  <a:srgbClr val="0F466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</a:t>
            </a:r>
            <a:r>
              <a:rPr lang="en-US" sz="2565" i="true">
                <a:solidFill>
                  <a:srgbClr val="0F4662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Develop initial Figma designs and AI algorithms.</a:t>
            </a:r>
          </a:p>
          <a:p>
            <a:pPr algn="l">
              <a:lnSpc>
                <a:spcPts val="3592"/>
              </a:lnSpc>
            </a:pPr>
            <a:r>
              <a:rPr lang="en-US" sz="2565" i="true">
                <a:solidFill>
                  <a:srgbClr val="0F4662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   </a:t>
            </a:r>
            <a:r>
              <a:rPr lang="en-US" sz="2565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2.</a:t>
            </a:r>
            <a:r>
              <a:rPr lang="en-US" sz="2565" i="true" b="true">
                <a:solidFill>
                  <a:srgbClr val="0F4662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Phase 2: Hardware Integration</a:t>
            </a:r>
          </a:p>
          <a:p>
            <a:pPr algn="l">
              <a:lnSpc>
                <a:spcPts val="3592"/>
              </a:lnSpc>
            </a:pPr>
            <a:r>
              <a:rPr lang="en-US" sz="2565" i="true" b="true">
                <a:solidFill>
                  <a:srgbClr val="0F4662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     </a:t>
            </a:r>
            <a:r>
              <a:rPr lang="en-US" sz="2565" i="true">
                <a:solidFill>
                  <a:srgbClr val="0F4662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  </a:t>
            </a:r>
            <a:r>
              <a:rPr lang="en-US" sz="2565" i="true">
                <a:solidFill>
                  <a:srgbClr val="0F4662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Collaborate with health-tech providers for sensor deployment</a:t>
            </a:r>
          </a:p>
          <a:p>
            <a:pPr algn="l">
              <a:lnSpc>
                <a:spcPts val="3592"/>
              </a:lnSpc>
            </a:pPr>
            <a:r>
              <a:rPr lang="en-US" sz="2565" b="true">
                <a:solidFill>
                  <a:srgbClr val="0F466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</a:t>
            </a:r>
            <a:r>
              <a:rPr lang="en-US" sz="2565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3.</a:t>
            </a:r>
            <a:r>
              <a:rPr lang="en-US" sz="2565" i="true" b="true">
                <a:solidFill>
                  <a:srgbClr val="0F4662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Phase 3: Fleet Deployment</a:t>
            </a:r>
          </a:p>
          <a:p>
            <a:pPr algn="l">
              <a:lnSpc>
                <a:spcPts val="3592"/>
              </a:lnSpc>
            </a:pPr>
            <a:r>
              <a:rPr lang="en-US" sz="2565" i="true" b="true">
                <a:solidFill>
                  <a:srgbClr val="0F4662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       </a:t>
            </a:r>
            <a:r>
              <a:rPr lang="en-US" sz="2565" i="true">
                <a:solidFill>
                  <a:srgbClr val="0F4662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Equip autonomous vehicles with AI-driven systems.</a:t>
            </a:r>
          </a:p>
          <a:p>
            <a:pPr algn="l">
              <a:lnSpc>
                <a:spcPts val="3592"/>
              </a:lnSpc>
            </a:pPr>
            <a:r>
              <a:rPr lang="en-US" sz="2565" b="true">
                <a:solidFill>
                  <a:srgbClr val="0F466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</a:t>
            </a:r>
            <a:r>
              <a:rPr lang="en-US" sz="2565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4.</a:t>
            </a:r>
            <a:r>
              <a:rPr lang="en-US" sz="2565" i="true" b="true">
                <a:solidFill>
                  <a:srgbClr val="0F4662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Phase 4: Pilot Testing</a:t>
            </a:r>
          </a:p>
          <a:p>
            <a:pPr algn="l">
              <a:lnSpc>
                <a:spcPts val="3592"/>
              </a:lnSpc>
            </a:pPr>
            <a:r>
              <a:rPr lang="en-US" sz="2565" b="true">
                <a:solidFill>
                  <a:srgbClr val="0F466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</a:t>
            </a:r>
            <a:r>
              <a:rPr lang="en-US" sz="2565" i="true">
                <a:solidFill>
                  <a:srgbClr val="0F4662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Conduct user trials, refine features based on feedback.</a:t>
            </a:r>
          </a:p>
          <a:p>
            <a:pPr algn="l">
              <a:lnSpc>
                <a:spcPts val="3592"/>
              </a:lnSpc>
            </a:pPr>
            <a:r>
              <a:rPr lang="en-US" sz="2565" i="true">
                <a:solidFill>
                  <a:srgbClr val="0F4662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   5.</a:t>
            </a:r>
            <a:r>
              <a:rPr lang="en-US" sz="2565" i="true" b="true">
                <a:solidFill>
                  <a:srgbClr val="0F4662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Phase 5: Market Rollout</a:t>
            </a:r>
          </a:p>
          <a:p>
            <a:pPr algn="l">
              <a:lnSpc>
                <a:spcPts val="3592"/>
              </a:lnSpc>
            </a:pPr>
            <a:r>
              <a:rPr lang="en-US" sz="2565" b="true">
                <a:solidFill>
                  <a:srgbClr val="0F466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</a:t>
            </a:r>
            <a:r>
              <a:rPr lang="en-US" sz="2565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565" i="true">
                <a:solidFill>
                  <a:srgbClr val="0F4662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Launch in regions with established autonomous vehicle regulations.</a:t>
            </a:r>
          </a:p>
          <a:p>
            <a:pPr algn="ctr">
              <a:lnSpc>
                <a:spcPts val="3958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236757" y="6951934"/>
            <a:ext cx="17847060" cy="7200553"/>
            <a:chOff x="0" y="0"/>
            <a:chExt cx="4700460" cy="18964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00460" cy="1896442"/>
            </a:xfrm>
            <a:custGeom>
              <a:avLst/>
              <a:gdLst/>
              <a:ahLst/>
              <a:cxnLst/>
              <a:rect r="r" b="b" t="t" l="l"/>
              <a:pathLst>
                <a:path h="1896442" w="4700460">
                  <a:moveTo>
                    <a:pt x="22123" y="0"/>
                  </a:moveTo>
                  <a:lnTo>
                    <a:pt x="4678337" y="0"/>
                  </a:lnTo>
                  <a:cubicBezTo>
                    <a:pt x="4690555" y="0"/>
                    <a:pt x="4700460" y="9905"/>
                    <a:pt x="4700460" y="22123"/>
                  </a:cubicBezTo>
                  <a:lnTo>
                    <a:pt x="4700460" y="1874318"/>
                  </a:lnTo>
                  <a:cubicBezTo>
                    <a:pt x="4700460" y="1886537"/>
                    <a:pt x="4690555" y="1896442"/>
                    <a:pt x="4678337" y="1896442"/>
                  </a:cubicBezTo>
                  <a:lnTo>
                    <a:pt x="22123" y="1896442"/>
                  </a:lnTo>
                  <a:cubicBezTo>
                    <a:pt x="9905" y="1896442"/>
                    <a:pt x="0" y="1886537"/>
                    <a:pt x="0" y="1874318"/>
                  </a:cubicBezTo>
                  <a:lnTo>
                    <a:pt x="0" y="22123"/>
                  </a:lnTo>
                  <a:cubicBezTo>
                    <a:pt x="0" y="9905"/>
                    <a:pt x="9905" y="0"/>
                    <a:pt x="22123" y="0"/>
                  </a:cubicBezTo>
                  <a:close/>
                </a:path>
              </a:pathLst>
            </a:custGeom>
            <a:solidFill>
              <a:srgbClr val="E1FF9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23825"/>
              <a:ext cx="4700460" cy="20202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6896593"/>
            <a:ext cx="15861552" cy="3390407"/>
          </a:xfrm>
          <a:custGeom>
            <a:avLst/>
            <a:gdLst/>
            <a:ahLst/>
            <a:cxnLst/>
            <a:rect r="r" b="b" t="t" l="l"/>
            <a:pathLst>
              <a:path h="3390407" w="15861552">
                <a:moveTo>
                  <a:pt x="0" y="0"/>
                </a:moveTo>
                <a:lnTo>
                  <a:pt x="15861552" y="0"/>
                </a:lnTo>
                <a:lnTo>
                  <a:pt x="15861552" y="3390407"/>
                </a:lnTo>
                <a:lnTo>
                  <a:pt x="0" y="3390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378" y="1467558"/>
            <a:ext cx="10571863" cy="8668736"/>
            <a:chOff x="0" y="0"/>
            <a:chExt cx="2784359" cy="22831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84359" cy="2283124"/>
            </a:xfrm>
            <a:custGeom>
              <a:avLst/>
              <a:gdLst/>
              <a:ahLst/>
              <a:cxnLst/>
              <a:rect r="r" b="b" t="t" l="l"/>
              <a:pathLst>
                <a:path h="2283124" w="2784359">
                  <a:moveTo>
                    <a:pt x="37348" y="0"/>
                  </a:moveTo>
                  <a:lnTo>
                    <a:pt x="2747011" y="0"/>
                  </a:lnTo>
                  <a:cubicBezTo>
                    <a:pt x="2756916" y="0"/>
                    <a:pt x="2766416" y="3935"/>
                    <a:pt x="2773420" y="10939"/>
                  </a:cubicBezTo>
                  <a:cubicBezTo>
                    <a:pt x="2780424" y="17943"/>
                    <a:pt x="2784359" y="27443"/>
                    <a:pt x="2784359" y="37348"/>
                  </a:cubicBezTo>
                  <a:lnTo>
                    <a:pt x="2784359" y="2245776"/>
                  </a:lnTo>
                  <a:cubicBezTo>
                    <a:pt x="2784359" y="2266403"/>
                    <a:pt x="2767638" y="2283124"/>
                    <a:pt x="2747011" y="2283124"/>
                  </a:cubicBezTo>
                  <a:lnTo>
                    <a:pt x="37348" y="2283124"/>
                  </a:lnTo>
                  <a:cubicBezTo>
                    <a:pt x="16721" y="2283124"/>
                    <a:pt x="0" y="2266403"/>
                    <a:pt x="0" y="2245776"/>
                  </a:cubicBezTo>
                  <a:lnTo>
                    <a:pt x="0" y="37348"/>
                  </a:lnTo>
                  <a:cubicBezTo>
                    <a:pt x="0" y="16721"/>
                    <a:pt x="16721" y="0"/>
                    <a:pt x="37348" y="0"/>
                  </a:cubicBez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2784359" cy="24069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89388" y="231059"/>
            <a:ext cx="811530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Market Impact</a:t>
            </a:r>
          </a:p>
        </p:txBody>
      </p:sp>
      <p:sp>
        <p:nvSpPr>
          <p:cNvPr name="AutoShape 6" id="6"/>
          <p:cNvSpPr/>
          <p:nvPr/>
        </p:nvSpPr>
        <p:spPr>
          <a:xfrm>
            <a:off x="6176776" y="830817"/>
            <a:ext cx="119070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0766191" y="1467558"/>
            <a:ext cx="7317625" cy="8593094"/>
            <a:chOff x="0" y="0"/>
            <a:chExt cx="1927276" cy="22632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27276" cy="2263202"/>
            </a:xfrm>
            <a:custGeom>
              <a:avLst/>
              <a:gdLst/>
              <a:ahLst/>
              <a:cxnLst/>
              <a:rect r="r" b="b" t="t" l="l"/>
              <a:pathLst>
                <a:path h="2263202" w="1927276">
                  <a:moveTo>
                    <a:pt x="53957" y="0"/>
                  </a:moveTo>
                  <a:lnTo>
                    <a:pt x="1873319" y="0"/>
                  </a:lnTo>
                  <a:cubicBezTo>
                    <a:pt x="1887629" y="0"/>
                    <a:pt x="1901353" y="5685"/>
                    <a:pt x="1911472" y="15804"/>
                  </a:cubicBezTo>
                  <a:cubicBezTo>
                    <a:pt x="1921591" y="25923"/>
                    <a:pt x="1927276" y="39647"/>
                    <a:pt x="1927276" y="53957"/>
                  </a:cubicBezTo>
                  <a:lnTo>
                    <a:pt x="1927276" y="2209244"/>
                  </a:lnTo>
                  <a:cubicBezTo>
                    <a:pt x="1927276" y="2223555"/>
                    <a:pt x="1921591" y="2237279"/>
                    <a:pt x="1911472" y="2247398"/>
                  </a:cubicBezTo>
                  <a:cubicBezTo>
                    <a:pt x="1901353" y="2257517"/>
                    <a:pt x="1887629" y="2263202"/>
                    <a:pt x="1873319" y="2263202"/>
                  </a:cubicBezTo>
                  <a:lnTo>
                    <a:pt x="53957" y="2263202"/>
                  </a:lnTo>
                  <a:cubicBezTo>
                    <a:pt x="39647" y="2263202"/>
                    <a:pt x="25923" y="2257517"/>
                    <a:pt x="15804" y="2247398"/>
                  </a:cubicBezTo>
                  <a:cubicBezTo>
                    <a:pt x="5685" y="2237279"/>
                    <a:pt x="0" y="2223555"/>
                    <a:pt x="0" y="2209244"/>
                  </a:cubicBezTo>
                  <a:lnTo>
                    <a:pt x="0" y="53957"/>
                  </a:lnTo>
                  <a:cubicBezTo>
                    <a:pt x="0" y="39647"/>
                    <a:pt x="5685" y="25923"/>
                    <a:pt x="15804" y="15804"/>
                  </a:cubicBezTo>
                  <a:cubicBezTo>
                    <a:pt x="25923" y="5685"/>
                    <a:pt x="39647" y="0"/>
                    <a:pt x="5395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4315C">
                    <a:alpha val="100000"/>
                  </a:srgbClr>
                </a:gs>
                <a:gs pos="100000">
                  <a:srgbClr val="A7DBE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23825"/>
              <a:ext cx="1927276" cy="2387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1669149" y="5764105"/>
            <a:ext cx="5590151" cy="4296547"/>
          </a:xfrm>
          <a:custGeom>
            <a:avLst/>
            <a:gdLst/>
            <a:ahLst/>
            <a:cxnLst/>
            <a:rect r="r" b="b" t="t" l="l"/>
            <a:pathLst>
              <a:path h="4296547" w="5590151">
                <a:moveTo>
                  <a:pt x="0" y="0"/>
                </a:moveTo>
                <a:lnTo>
                  <a:pt x="5590151" y="0"/>
                </a:lnTo>
                <a:lnTo>
                  <a:pt x="5590151" y="4296547"/>
                </a:lnTo>
                <a:lnTo>
                  <a:pt x="0" y="4296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8" r="0" b="-268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766191" y="1912837"/>
            <a:ext cx="7317625" cy="3044710"/>
          </a:xfrm>
          <a:custGeom>
            <a:avLst/>
            <a:gdLst/>
            <a:ahLst/>
            <a:cxnLst/>
            <a:rect r="r" b="b" t="t" l="l"/>
            <a:pathLst>
              <a:path h="3044710" w="7317625">
                <a:moveTo>
                  <a:pt x="0" y="0"/>
                </a:moveTo>
                <a:lnTo>
                  <a:pt x="7317626" y="0"/>
                </a:lnTo>
                <a:lnTo>
                  <a:pt x="7317626" y="3044710"/>
                </a:lnTo>
                <a:lnTo>
                  <a:pt x="0" y="30447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09585" y="1636496"/>
            <a:ext cx="10280657" cy="9618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5"/>
              </a:lnSpc>
            </a:pPr>
            <a:r>
              <a:rPr lang="en-US" sz="3118" b="true">
                <a:solidFill>
                  <a:srgbClr val="0F466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Volkswagen AutoPilot+</a:t>
            </a:r>
            <a:r>
              <a:rPr lang="en-US" sz="3118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revolutionizes in-car experiences, as:</a:t>
            </a:r>
          </a:p>
          <a:p>
            <a:pPr algn="l" marL="651649" indent="-325825" lvl="1">
              <a:lnSpc>
                <a:spcPts val="4225"/>
              </a:lnSpc>
              <a:buAutoNum type="arabicPeriod" startAt="1"/>
            </a:pPr>
            <a:r>
              <a:rPr lang="en-US" b="true" sz="3018" i="true">
                <a:solidFill>
                  <a:srgbClr val="0F4662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Enhanced User Experience :</a:t>
            </a:r>
            <a:r>
              <a:rPr lang="en-US" sz="3018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AI-driven personalization boosts satisfaction by 50%, creating an adaptive and enjoyable environment for passengers.</a:t>
            </a:r>
          </a:p>
          <a:p>
            <a:pPr algn="l" marL="651649" indent="-325825" lvl="1">
              <a:lnSpc>
                <a:spcPts val="4225"/>
              </a:lnSpc>
              <a:buAutoNum type="arabicPeriod" startAt="1"/>
            </a:pPr>
            <a:r>
              <a:rPr lang="en-US" b="true" sz="3018" i="true">
                <a:solidFill>
                  <a:srgbClr val="0F4662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Health Benefits :</a:t>
            </a:r>
            <a:r>
              <a:rPr lang="en-US" sz="3018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Stress-relief features reduce stress by up to 40%, improving well-being during commutes.</a:t>
            </a:r>
          </a:p>
          <a:p>
            <a:pPr algn="l" marL="651649" indent="-325825" lvl="1">
              <a:lnSpc>
                <a:spcPts val="4225"/>
              </a:lnSpc>
              <a:buAutoNum type="arabicPeriod" startAt="1"/>
            </a:pPr>
            <a:r>
              <a:rPr lang="en-US" b="true" sz="3018" i="true">
                <a:solidFill>
                  <a:srgbClr val="0F4662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Productivity Boost :</a:t>
            </a:r>
            <a:r>
              <a:rPr lang="en-US" b="true" sz="3018">
                <a:solidFill>
                  <a:srgbClr val="0F466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18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Business travelers gain 30% efficiency with tools like meeting preparation and voice-activated management during their journeys.</a:t>
            </a:r>
          </a:p>
          <a:p>
            <a:pPr algn="l" marL="651649" indent="-325825" lvl="1">
              <a:lnSpc>
                <a:spcPts val="4225"/>
              </a:lnSpc>
              <a:buAutoNum type="arabicPeriod" startAt="1"/>
            </a:pPr>
            <a:r>
              <a:rPr lang="en-US" b="true" sz="3018" i="true">
                <a:solidFill>
                  <a:srgbClr val="0F4662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Enriched Entertainment :</a:t>
            </a:r>
            <a:r>
              <a:rPr lang="en-US" sz="3018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Personalized content, </a:t>
            </a:r>
          </a:p>
          <a:p>
            <a:pPr algn="l">
              <a:lnSpc>
                <a:spcPts val="4225"/>
              </a:lnSpc>
            </a:pPr>
            <a:r>
              <a:rPr lang="en-US" sz="3018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     </a:t>
            </a:r>
            <a:r>
              <a:rPr lang="en-US" sz="3018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such as curated playlists and virtual tours, </a:t>
            </a:r>
          </a:p>
          <a:p>
            <a:pPr algn="l">
              <a:lnSpc>
                <a:spcPts val="4225"/>
              </a:lnSpc>
            </a:pPr>
            <a:r>
              <a:rPr lang="en-US" sz="3018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     enhances engagement, making trips more enjoyable.</a:t>
            </a:r>
          </a:p>
          <a:p>
            <a:pPr algn="l">
              <a:lnSpc>
                <a:spcPts val="4225"/>
              </a:lnSpc>
            </a:pPr>
          </a:p>
          <a:p>
            <a:pPr algn="l">
              <a:lnSpc>
                <a:spcPts val="4225"/>
              </a:lnSpc>
            </a:pPr>
          </a:p>
          <a:p>
            <a:pPr algn="ctr">
              <a:lnSpc>
                <a:spcPts val="4225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6757" y="1650153"/>
            <a:ext cx="17847060" cy="5671480"/>
            <a:chOff x="0" y="0"/>
            <a:chExt cx="4700460" cy="14937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00460" cy="1493723"/>
            </a:xfrm>
            <a:custGeom>
              <a:avLst/>
              <a:gdLst/>
              <a:ahLst/>
              <a:cxnLst/>
              <a:rect r="r" b="b" t="t" l="l"/>
              <a:pathLst>
                <a:path h="1493723" w="4700460">
                  <a:moveTo>
                    <a:pt x="22123" y="0"/>
                  </a:moveTo>
                  <a:lnTo>
                    <a:pt x="4678337" y="0"/>
                  </a:lnTo>
                  <a:cubicBezTo>
                    <a:pt x="4690555" y="0"/>
                    <a:pt x="4700460" y="9905"/>
                    <a:pt x="4700460" y="22123"/>
                  </a:cubicBezTo>
                  <a:lnTo>
                    <a:pt x="4700460" y="1471600"/>
                  </a:lnTo>
                  <a:cubicBezTo>
                    <a:pt x="4700460" y="1483818"/>
                    <a:pt x="4690555" y="1493723"/>
                    <a:pt x="4678337" y="1493723"/>
                  </a:cubicBezTo>
                  <a:lnTo>
                    <a:pt x="22123" y="1493723"/>
                  </a:lnTo>
                  <a:cubicBezTo>
                    <a:pt x="9905" y="1493723"/>
                    <a:pt x="0" y="1483818"/>
                    <a:pt x="0" y="1471600"/>
                  </a:cubicBezTo>
                  <a:lnTo>
                    <a:pt x="0" y="22123"/>
                  </a:lnTo>
                  <a:cubicBezTo>
                    <a:pt x="0" y="9905"/>
                    <a:pt x="9905" y="0"/>
                    <a:pt x="22123" y="0"/>
                  </a:cubicBez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4700460" cy="1617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89388" y="231059"/>
            <a:ext cx="811530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Competetive Advantage</a:t>
            </a:r>
          </a:p>
        </p:txBody>
      </p:sp>
      <p:sp>
        <p:nvSpPr>
          <p:cNvPr name="AutoShape 6" id="6"/>
          <p:cNvSpPr/>
          <p:nvPr/>
        </p:nvSpPr>
        <p:spPr>
          <a:xfrm>
            <a:off x="8069859" y="830817"/>
            <a:ext cx="9534864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624497" y="1785132"/>
            <a:ext cx="17118590" cy="5980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7"/>
              </a:lnSpc>
            </a:pPr>
            <a:r>
              <a:rPr lang="en-US" sz="3262" i="true">
                <a:solidFill>
                  <a:srgbClr val="0F4662"/>
                </a:solidFill>
                <a:latin typeface="Cheque Bold"/>
                <a:ea typeface="Cheque Bold"/>
                <a:cs typeface="Cheque Bold"/>
                <a:sym typeface="Cheque Bold"/>
              </a:rPr>
              <a:t>Why AutoPilot+ Stands Out:</a:t>
            </a:r>
          </a:p>
          <a:p>
            <a:pPr algn="l" marL="553992" indent="-276996" lvl="1">
              <a:lnSpc>
                <a:spcPts val="3592"/>
              </a:lnSpc>
              <a:buAutoNum type="arabicPeriod" startAt="1"/>
            </a:pPr>
            <a:r>
              <a:rPr lang="en-US" b="true" sz="2565" i="true">
                <a:solidFill>
                  <a:srgbClr val="0F4662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Comprehensive Adaptability:</a:t>
            </a:r>
            <a:r>
              <a:rPr lang="en-US" sz="2565" i="true">
                <a:solidFill>
                  <a:srgbClr val="0F4662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 Unlike other autonomous systems, AutoPilot+ integrates multiple dimensions of user experience, including navigation, health monitoring, productivity tools, and entertainment ensuring the vehicle becomes a versatile space for both the journey and personal well-being.</a:t>
            </a:r>
          </a:p>
          <a:p>
            <a:pPr algn="l" marL="553992" indent="-276996" lvl="1">
              <a:lnSpc>
                <a:spcPts val="3592"/>
              </a:lnSpc>
              <a:buAutoNum type="arabicPeriod" startAt="1"/>
            </a:pPr>
            <a:r>
              <a:rPr lang="en-US" b="true" sz="2565" i="true">
                <a:solidFill>
                  <a:srgbClr val="0F4662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Advanced Personalization:</a:t>
            </a:r>
            <a:r>
              <a:rPr lang="en-US" sz="2565" i="true">
                <a:solidFill>
                  <a:srgbClr val="0F4662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 AutoPilot+  learns from each interaction, continuously evolving to provide a tailored experience. Whether it’s adjusting climate settings, recommending music, or suggesting break points based on driving patterns, the system adapts to the user's needs in real-time.</a:t>
            </a:r>
          </a:p>
          <a:p>
            <a:pPr algn="l" marL="553992" indent="-276996" lvl="1">
              <a:lnSpc>
                <a:spcPts val="3592"/>
              </a:lnSpc>
              <a:buAutoNum type="arabicPeriod" startAt="1"/>
            </a:pPr>
            <a:r>
              <a:rPr lang="en-US" b="true" sz="2565" i="true">
                <a:solidFill>
                  <a:srgbClr val="0F4662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Health Focus:</a:t>
            </a:r>
            <a:r>
              <a:rPr lang="en-US" sz="2565" i="true">
                <a:solidFill>
                  <a:srgbClr val="0F4662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 AutoPilot+ offers integrated stress management features, it monitors physical and emotional well-being, providing real-time health alerts and tailored advice, such as breathing exercises or suggestions to take a rest, ensuring drivers stay calm and alert.</a:t>
            </a:r>
          </a:p>
          <a:p>
            <a:pPr algn="l">
              <a:lnSpc>
                <a:spcPts val="3592"/>
              </a:lnSpc>
            </a:pPr>
          </a:p>
          <a:p>
            <a:pPr algn="ctr">
              <a:lnSpc>
                <a:spcPts val="3958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236757" y="7321633"/>
            <a:ext cx="17847060" cy="6830854"/>
            <a:chOff x="0" y="0"/>
            <a:chExt cx="4700460" cy="179907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00460" cy="1799073"/>
            </a:xfrm>
            <a:custGeom>
              <a:avLst/>
              <a:gdLst/>
              <a:ahLst/>
              <a:cxnLst/>
              <a:rect r="r" b="b" t="t" l="l"/>
              <a:pathLst>
                <a:path h="1799073" w="4700460">
                  <a:moveTo>
                    <a:pt x="22123" y="0"/>
                  </a:moveTo>
                  <a:lnTo>
                    <a:pt x="4678337" y="0"/>
                  </a:lnTo>
                  <a:cubicBezTo>
                    <a:pt x="4690555" y="0"/>
                    <a:pt x="4700460" y="9905"/>
                    <a:pt x="4700460" y="22123"/>
                  </a:cubicBezTo>
                  <a:lnTo>
                    <a:pt x="4700460" y="1776949"/>
                  </a:lnTo>
                  <a:cubicBezTo>
                    <a:pt x="4700460" y="1789168"/>
                    <a:pt x="4690555" y="1799073"/>
                    <a:pt x="4678337" y="1799073"/>
                  </a:cubicBezTo>
                  <a:lnTo>
                    <a:pt x="22123" y="1799073"/>
                  </a:lnTo>
                  <a:cubicBezTo>
                    <a:pt x="9905" y="1799073"/>
                    <a:pt x="0" y="1789168"/>
                    <a:pt x="0" y="1776949"/>
                  </a:cubicBezTo>
                  <a:lnTo>
                    <a:pt x="0" y="22123"/>
                  </a:lnTo>
                  <a:cubicBezTo>
                    <a:pt x="0" y="9905"/>
                    <a:pt x="9905" y="0"/>
                    <a:pt x="22123" y="0"/>
                  </a:cubicBezTo>
                  <a:close/>
                </a:path>
              </a:pathLst>
            </a:custGeom>
            <a:solidFill>
              <a:srgbClr val="E1FF9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23825"/>
              <a:ext cx="4700460" cy="19228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079788" y="7552009"/>
            <a:ext cx="12208006" cy="2538091"/>
          </a:xfrm>
          <a:custGeom>
            <a:avLst/>
            <a:gdLst/>
            <a:ahLst/>
            <a:cxnLst/>
            <a:rect r="r" b="b" t="t" l="l"/>
            <a:pathLst>
              <a:path h="2538091" w="12208006">
                <a:moveTo>
                  <a:pt x="0" y="0"/>
                </a:moveTo>
                <a:lnTo>
                  <a:pt x="12208007" y="0"/>
                </a:lnTo>
                <a:lnTo>
                  <a:pt x="12208007" y="2538091"/>
                </a:lnTo>
                <a:lnTo>
                  <a:pt x="0" y="25380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DAGV9MaBVm0</dc:identifier>
  <dcterms:modified xsi:type="dcterms:W3CDTF">2011-08-01T06:04:30Z</dcterms:modified>
  <cp:revision>1</cp:revision>
  <dc:title>VolksWagen</dc:title>
</cp:coreProperties>
</file>